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notesMasterIdLst>
    <p:notesMasterId r:id="rId16"/>
  </p:notesMasterIdLst>
  <p:sldIdLst>
    <p:sldId id="262" r:id="rId2"/>
    <p:sldId id="258" r:id="rId3"/>
    <p:sldId id="275" r:id="rId4"/>
    <p:sldId id="260" r:id="rId5"/>
    <p:sldId id="261" r:id="rId6"/>
    <p:sldId id="265" r:id="rId7"/>
    <p:sldId id="268" r:id="rId8"/>
    <p:sldId id="264" r:id="rId9"/>
    <p:sldId id="266" r:id="rId10"/>
    <p:sldId id="263" r:id="rId11"/>
    <p:sldId id="273" r:id="rId12"/>
    <p:sldId id="274" r:id="rId13"/>
    <p:sldId id="257" r:id="rId14"/>
    <p:sldId id="269" r:id="rId1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71" d="100"/>
          <a:sy n="71" d="100"/>
        </p:scale>
        <p:origin x="2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volunteeringmatters.org.uk/pillars/young-people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5E9F97-C9A2-4077-9D11-B6F0F5F2B042}" type="doc">
      <dgm:prSet loTypeId="urn:microsoft.com/office/officeart/2005/8/layout/chevron2" loCatId="process" qsTypeId="urn:microsoft.com/office/officeart/2005/8/quickstyle/simple3" qsCatId="simple" csTypeId="urn:microsoft.com/office/officeart/2005/8/colors/accent5_1" csCatId="accent5" phldr="1"/>
      <dgm:spPr/>
      <dgm:t>
        <a:bodyPr/>
        <a:lstStyle/>
        <a:p>
          <a:endParaRPr lang="en-GB"/>
        </a:p>
      </dgm:t>
    </dgm:pt>
    <dgm:pt modelId="{6A57B55F-FBDA-4C94-A549-0B6A8E442173}">
      <dgm:prSet phldrT="[Text]"/>
      <dgm:spPr>
        <a:solidFill>
          <a:schemeClr val="accent1">
            <a:lumMod val="60000"/>
            <a:lumOff val="40000"/>
          </a:schemeClr>
        </a:solidFill>
        <a:ln>
          <a:solidFill>
            <a:srgbClr val="002060"/>
          </a:solidFill>
        </a:ln>
      </dgm:spPr>
      <dgm:t>
        <a:bodyPr/>
        <a:lstStyle/>
        <a:p>
          <a:pPr algn="ctr"/>
          <a:r>
            <a:rPr lang="en-GB" dirty="0"/>
            <a:t>Desk Research </a:t>
          </a:r>
        </a:p>
      </dgm:t>
    </dgm:pt>
    <dgm:pt modelId="{230FE14A-E4B9-4D4E-96EF-0DE95D38BB76}" type="parTrans" cxnId="{F93D8B05-C506-45EC-91D0-CC640897B43A}">
      <dgm:prSet/>
      <dgm:spPr/>
      <dgm:t>
        <a:bodyPr/>
        <a:lstStyle/>
        <a:p>
          <a:pPr algn="l"/>
          <a:endParaRPr lang="en-GB"/>
        </a:p>
      </dgm:t>
    </dgm:pt>
    <dgm:pt modelId="{1AB230D0-41C8-4944-A389-4B3A5DFF84F1}" type="sibTrans" cxnId="{F93D8B05-C506-45EC-91D0-CC640897B43A}">
      <dgm:prSet/>
      <dgm:spPr/>
      <dgm:t>
        <a:bodyPr/>
        <a:lstStyle/>
        <a:p>
          <a:pPr algn="l"/>
          <a:endParaRPr lang="en-GB"/>
        </a:p>
      </dgm:t>
    </dgm:pt>
    <dgm:pt modelId="{DBF08758-DAFC-40BC-93A7-ECFEC02DC056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pPr algn="l"/>
          <a:r>
            <a:rPr lang="en-GB" sz="1400" dirty="0"/>
            <a:t>Examining -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9E74302D-361A-4E43-8411-167798708879}" type="parTrans" cxnId="{4A2CE211-F625-4308-B1FD-2B71203C189E}">
      <dgm:prSet/>
      <dgm:spPr/>
      <dgm:t>
        <a:bodyPr/>
        <a:lstStyle/>
        <a:p>
          <a:pPr algn="l"/>
          <a:endParaRPr lang="en-GB"/>
        </a:p>
      </dgm:t>
    </dgm:pt>
    <dgm:pt modelId="{4D6D2173-2E7A-47BD-BB4F-1B02A1410403}" type="sibTrans" cxnId="{4A2CE211-F625-4308-B1FD-2B71203C189E}">
      <dgm:prSet/>
      <dgm:spPr/>
      <dgm:t>
        <a:bodyPr/>
        <a:lstStyle/>
        <a:p>
          <a:pPr algn="l"/>
          <a:endParaRPr lang="en-GB"/>
        </a:p>
      </dgm:t>
    </dgm:pt>
    <dgm:pt modelId="{9FD838D4-315D-487A-A8A2-DE7244B6703C}">
      <dgm:prSet phldrT="[Text]"/>
      <dgm:spPr>
        <a:solidFill>
          <a:schemeClr val="accent1">
            <a:lumMod val="60000"/>
            <a:lumOff val="40000"/>
          </a:schemeClr>
        </a:solidFill>
        <a:ln>
          <a:solidFill>
            <a:srgbClr val="002060"/>
          </a:solidFill>
        </a:ln>
      </dgm:spPr>
      <dgm:t>
        <a:bodyPr/>
        <a:lstStyle/>
        <a:p>
          <a:pPr algn="ctr"/>
          <a:r>
            <a:rPr lang="en-GB" dirty="0"/>
            <a:t>Online survey</a:t>
          </a:r>
        </a:p>
      </dgm:t>
    </dgm:pt>
    <dgm:pt modelId="{C4CD1AB9-E8ED-41F6-AFBE-9F6FE45653E0}" type="parTrans" cxnId="{BBAFC6B0-7D86-45ED-90FF-02524762C416}">
      <dgm:prSet/>
      <dgm:spPr/>
      <dgm:t>
        <a:bodyPr/>
        <a:lstStyle/>
        <a:p>
          <a:pPr algn="l"/>
          <a:endParaRPr lang="en-GB"/>
        </a:p>
      </dgm:t>
    </dgm:pt>
    <dgm:pt modelId="{745EA5BB-DEA9-4E2A-8C96-D9CAA4561833}" type="sibTrans" cxnId="{BBAFC6B0-7D86-45ED-90FF-02524762C416}">
      <dgm:prSet/>
      <dgm:spPr/>
      <dgm:t>
        <a:bodyPr/>
        <a:lstStyle/>
        <a:p>
          <a:pPr algn="l"/>
          <a:endParaRPr lang="en-GB"/>
        </a:p>
      </dgm:t>
    </dgm:pt>
    <dgm:pt modelId="{AABE478B-2A40-4B67-9FFB-5E7CC267A960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pPr algn="l"/>
          <a:r>
            <a:rPr lang="en-GB" sz="1400" dirty="0"/>
            <a:t>Asking young people about their experiences and expectations</a:t>
          </a:r>
        </a:p>
      </dgm:t>
    </dgm:pt>
    <dgm:pt modelId="{772F6440-A9A6-435D-812C-054C682F2228}" type="parTrans" cxnId="{B66326EB-57CF-42BE-99DD-D3B1643E7D76}">
      <dgm:prSet/>
      <dgm:spPr/>
      <dgm:t>
        <a:bodyPr/>
        <a:lstStyle/>
        <a:p>
          <a:pPr algn="l"/>
          <a:endParaRPr lang="en-GB"/>
        </a:p>
      </dgm:t>
    </dgm:pt>
    <dgm:pt modelId="{01BDFBB4-34BF-4CC3-BACE-1F4C064F1633}" type="sibTrans" cxnId="{B66326EB-57CF-42BE-99DD-D3B1643E7D76}">
      <dgm:prSet/>
      <dgm:spPr/>
      <dgm:t>
        <a:bodyPr/>
        <a:lstStyle/>
        <a:p>
          <a:pPr algn="l"/>
          <a:endParaRPr lang="en-GB"/>
        </a:p>
      </dgm:t>
    </dgm:pt>
    <dgm:pt modelId="{2DC1D079-5A10-49F8-AD67-653598DEAF73}">
      <dgm:prSet phldrT="[Text]"/>
      <dgm:spPr>
        <a:solidFill>
          <a:schemeClr val="accent1">
            <a:lumMod val="60000"/>
            <a:lumOff val="40000"/>
          </a:schemeClr>
        </a:solidFill>
        <a:ln>
          <a:solidFill>
            <a:srgbClr val="002060"/>
          </a:solidFill>
        </a:ln>
      </dgm:spPr>
      <dgm:t>
        <a:bodyPr/>
        <a:lstStyle/>
        <a:p>
          <a:pPr algn="ctr"/>
          <a:r>
            <a:rPr lang="en-GB" dirty="0"/>
            <a:t>Virtual interviews</a:t>
          </a:r>
        </a:p>
      </dgm:t>
    </dgm:pt>
    <dgm:pt modelId="{2F53CBD5-966D-418D-ACF8-43F98B24E92D}" type="parTrans" cxnId="{570F39C6-6F5D-4304-B9D5-C42CEB201CC6}">
      <dgm:prSet/>
      <dgm:spPr/>
      <dgm:t>
        <a:bodyPr/>
        <a:lstStyle/>
        <a:p>
          <a:pPr algn="l"/>
          <a:endParaRPr lang="en-GB"/>
        </a:p>
      </dgm:t>
    </dgm:pt>
    <dgm:pt modelId="{41146EB7-2A61-42E1-B0EC-6CAC86E27550}" type="sibTrans" cxnId="{570F39C6-6F5D-4304-B9D5-C42CEB201CC6}">
      <dgm:prSet/>
      <dgm:spPr/>
      <dgm:t>
        <a:bodyPr/>
        <a:lstStyle/>
        <a:p>
          <a:pPr algn="l"/>
          <a:endParaRPr lang="en-GB"/>
        </a:p>
      </dgm:t>
    </dgm:pt>
    <dgm:pt modelId="{DCEB0B61-273F-4056-B945-C1503562288A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pPr algn="l"/>
          <a:r>
            <a:rPr lang="en-GB" sz="1300" dirty="0"/>
            <a:t> </a:t>
          </a:r>
          <a:r>
            <a:rPr lang="en-GB" sz="1400" dirty="0"/>
            <a:t>With key individuals -</a:t>
          </a:r>
        </a:p>
      </dgm:t>
    </dgm:pt>
    <dgm:pt modelId="{8569C22B-D1E5-4769-A917-628258CD1040}" type="parTrans" cxnId="{3FCA88E7-2C62-430C-AA08-BF9189C8AA85}">
      <dgm:prSet/>
      <dgm:spPr/>
      <dgm:t>
        <a:bodyPr/>
        <a:lstStyle/>
        <a:p>
          <a:pPr algn="l"/>
          <a:endParaRPr lang="en-GB"/>
        </a:p>
      </dgm:t>
    </dgm:pt>
    <dgm:pt modelId="{B4270AAF-C3D4-46DA-B571-C27E3BACB09C}" type="sibTrans" cxnId="{3FCA88E7-2C62-430C-AA08-BF9189C8AA85}">
      <dgm:prSet/>
      <dgm:spPr/>
      <dgm:t>
        <a:bodyPr/>
        <a:lstStyle/>
        <a:p>
          <a:pPr algn="l"/>
          <a:endParaRPr lang="en-GB"/>
        </a:p>
      </dgm:t>
    </dgm:pt>
    <dgm:pt modelId="{9DB95D60-3298-4AD0-A80D-37A04A85525A}">
      <dgm:prSet/>
      <dgm:spPr>
        <a:solidFill>
          <a:schemeClr val="accent1">
            <a:lumMod val="60000"/>
            <a:lumOff val="40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en-GB" dirty="0"/>
            <a:t>Focus Group</a:t>
          </a:r>
        </a:p>
      </dgm:t>
    </dgm:pt>
    <dgm:pt modelId="{103E2EA6-964A-4189-8A9E-F7A568769496}" type="parTrans" cxnId="{5FE5E08E-E95F-4192-AF53-641A4D7A5D82}">
      <dgm:prSet/>
      <dgm:spPr/>
      <dgm:t>
        <a:bodyPr/>
        <a:lstStyle/>
        <a:p>
          <a:endParaRPr lang="en-GB"/>
        </a:p>
      </dgm:t>
    </dgm:pt>
    <dgm:pt modelId="{CFEFB3E8-7DD0-481E-A5FB-509C1DD8451F}" type="sibTrans" cxnId="{5FE5E08E-E95F-4192-AF53-641A4D7A5D82}">
      <dgm:prSet/>
      <dgm:spPr/>
      <dgm:t>
        <a:bodyPr/>
        <a:lstStyle/>
        <a:p>
          <a:endParaRPr lang="en-GB"/>
        </a:p>
      </dgm:t>
    </dgm:pt>
    <dgm:pt modelId="{729B2B65-9A93-4963-879E-0161080A8054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pPr algn="l"/>
          <a:r>
            <a:rPr lang="en-GB" sz="1400" dirty="0"/>
            <a:t> Reading Hack evaluation documents and ACE QPs</a:t>
          </a:r>
        </a:p>
      </dgm:t>
    </dgm:pt>
    <dgm:pt modelId="{477929C9-4F2B-435F-AC92-CE0F99394B0E}" type="parTrans" cxnId="{D9BB0442-7AD4-46EF-BD7D-D0A21A60057C}">
      <dgm:prSet/>
      <dgm:spPr/>
      <dgm:t>
        <a:bodyPr/>
        <a:lstStyle/>
        <a:p>
          <a:endParaRPr lang="en-GB"/>
        </a:p>
      </dgm:t>
    </dgm:pt>
    <dgm:pt modelId="{77EFB9F8-7D25-4001-A169-C826A56FB498}" type="sibTrans" cxnId="{D9BB0442-7AD4-46EF-BD7D-D0A21A60057C}">
      <dgm:prSet/>
      <dgm:spPr/>
      <dgm:t>
        <a:bodyPr/>
        <a:lstStyle/>
        <a:p>
          <a:endParaRPr lang="en-GB"/>
        </a:p>
      </dgm:t>
    </dgm:pt>
    <dgm:pt modelId="{78DC0AB5-CB2C-4F28-A5A5-C8D716F97514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pPr algn="l"/>
          <a:r>
            <a:rPr lang="en-GB" sz="1400" dirty="0"/>
            <a:t> Other examples of young people's volunteering</a:t>
          </a:r>
        </a:p>
      </dgm:t>
    </dgm:pt>
    <dgm:pt modelId="{837D4E5A-B4E7-4DA2-AA0A-6DB6766C7706}" type="parTrans" cxnId="{3EE36B13-CCD1-4DD7-A3E1-E6E91A7271CC}">
      <dgm:prSet/>
      <dgm:spPr/>
      <dgm:t>
        <a:bodyPr/>
        <a:lstStyle/>
        <a:p>
          <a:endParaRPr lang="en-GB"/>
        </a:p>
      </dgm:t>
    </dgm:pt>
    <dgm:pt modelId="{9C955966-D877-4F51-AD1A-538F4A7CBFB6}" type="sibTrans" cxnId="{3EE36B13-CCD1-4DD7-A3E1-E6E91A7271CC}">
      <dgm:prSet/>
      <dgm:spPr/>
      <dgm:t>
        <a:bodyPr/>
        <a:lstStyle/>
        <a:p>
          <a:endParaRPr lang="en-GB"/>
        </a:p>
      </dgm:t>
    </dgm:pt>
    <dgm:pt modelId="{329AAF3C-129C-4CA7-A349-1D10559606F5}">
      <dgm:prSet/>
      <dgm:spPr>
        <a:ln>
          <a:solidFill>
            <a:srgbClr val="002060"/>
          </a:solidFill>
        </a:ln>
      </dgm:spPr>
      <dgm:t>
        <a:bodyPr/>
        <a:lstStyle/>
        <a:p>
          <a:r>
            <a:rPr lang="en-GB" dirty="0"/>
            <a:t>With a group of young people, from Oldham Youth Council</a:t>
          </a:r>
        </a:p>
      </dgm:t>
    </dgm:pt>
    <dgm:pt modelId="{38F08CD3-C1D0-47D3-8B07-B7CC9042D346}" type="parTrans" cxnId="{72210D2A-F1EB-40AC-8BB4-41EBD5AE1739}">
      <dgm:prSet/>
      <dgm:spPr/>
      <dgm:t>
        <a:bodyPr/>
        <a:lstStyle/>
        <a:p>
          <a:endParaRPr lang="en-GB"/>
        </a:p>
      </dgm:t>
    </dgm:pt>
    <dgm:pt modelId="{5DA6BD8B-CCAF-4ADA-ADF1-3DBDFBC324B1}" type="sibTrans" cxnId="{72210D2A-F1EB-40AC-8BB4-41EBD5AE1739}">
      <dgm:prSet/>
      <dgm:spPr/>
      <dgm:t>
        <a:bodyPr/>
        <a:lstStyle/>
        <a:p>
          <a:endParaRPr lang="en-GB"/>
        </a:p>
      </dgm:t>
    </dgm:pt>
    <dgm:pt modelId="{76F0D6EC-36A6-417A-A4B7-4B393823E98A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pPr algn="l"/>
          <a:r>
            <a:rPr lang="en-GB" sz="1400" dirty="0"/>
            <a:t>Open 19th Nov 2018-6th Jan 2019</a:t>
          </a:r>
        </a:p>
      </dgm:t>
    </dgm:pt>
    <dgm:pt modelId="{EC4D3DF8-E8BC-4EF5-A580-83E53305CF21}" type="parTrans" cxnId="{A68070AF-0C80-475B-AF53-3F1B62E64987}">
      <dgm:prSet/>
      <dgm:spPr/>
      <dgm:t>
        <a:bodyPr/>
        <a:lstStyle/>
        <a:p>
          <a:endParaRPr lang="en-GB"/>
        </a:p>
      </dgm:t>
    </dgm:pt>
    <dgm:pt modelId="{7F40F8C3-7212-4804-AD80-084B5CC67BD8}" type="sibTrans" cxnId="{A68070AF-0C80-475B-AF53-3F1B62E64987}">
      <dgm:prSet/>
      <dgm:spPr/>
      <dgm:t>
        <a:bodyPr/>
        <a:lstStyle/>
        <a:p>
          <a:endParaRPr lang="en-GB"/>
        </a:p>
      </dgm:t>
    </dgm:pt>
    <dgm:pt modelId="{9401F4AA-4249-41A4-AD9B-F1BD4AA1E314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pPr algn="l"/>
          <a:r>
            <a:rPr lang="en-GB" sz="1400" dirty="0"/>
            <a:t>Resulted in 319 responses from young people</a:t>
          </a:r>
        </a:p>
      </dgm:t>
    </dgm:pt>
    <dgm:pt modelId="{0CD3E4C5-4ED0-4A4D-A184-B506947F3F8F}" type="parTrans" cxnId="{33AF6E1E-1EB8-419B-975A-DB770E6B78E5}">
      <dgm:prSet/>
      <dgm:spPr/>
      <dgm:t>
        <a:bodyPr/>
        <a:lstStyle/>
        <a:p>
          <a:endParaRPr lang="en-GB"/>
        </a:p>
      </dgm:t>
    </dgm:pt>
    <dgm:pt modelId="{4FD79A36-74BD-4DE7-89B8-CBE9FAA94A5B}" type="sibTrans" cxnId="{33AF6E1E-1EB8-419B-975A-DB770E6B78E5}">
      <dgm:prSet/>
      <dgm:spPr/>
      <dgm:t>
        <a:bodyPr/>
        <a:lstStyle/>
        <a:p>
          <a:endParaRPr lang="en-GB"/>
        </a:p>
      </dgm:t>
    </dgm:pt>
    <dgm:pt modelId="{C5DCD018-3590-4943-8462-55EA5A5AA300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pPr algn="l"/>
          <a:r>
            <a:rPr lang="en-GB" sz="1400" dirty="0"/>
            <a:t>Promoted via Reading Hack blog, ASCEL membership, social media, mailing lists</a:t>
          </a:r>
        </a:p>
      </dgm:t>
    </dgm:pt>
    <dgm:pt modelId="{1DDC7526-3B8F-49E5-B5F5-4F47E8701A14}" type="parTrans" cxnId="{36AFD2C1-6D72-4804-AD16-7EF6039D6605}">
      <dgm:prSet/>
      <dgm:spPr/>
      <dgm:t>
        <a:bodyPr/>
        <a:lstStyle/>
        <a:p>
          <a:endParaRPr lang="en-GB"/>
        </a:p>
      </dgm:t>
    </dgm:pt>
    <dgm:pt modelId="{844ECE44-B0A1-42AD-94B2-75A9F973F9A4}" type="sibTrans" cxnId="{36AFD2C1-6D72-4804-AD16-7EF6039D6605}">
      <dgm:prSet/>
      <dgm:spPr/>
      <dgm:t>
        <a:bodyPr/>
        <a:lstStyle/>
        <a:p>
          <a:endParaRPr lang="en-GB"/>
        </a:p>
      </dgm:t>
    </dgm:pt>
    <dgm:pt modelId="{3EC63836-B8F3-46B6-86A5-BAAF2E40EE0D}">
      <dgm:prSet/>
      <dgm:spPr>
        <a:ln>
          <a:solidFill>
            <a:srgbClr val="002060"/>
          </a:solidFill>
        </a:ln>
      </dgm:spPr>
      <dgm:t>
        <a:bodyPr/>
        <a:lstStyle/>
        <a:p>
          <a:r>
            <a:rPr lang="en-GB"/>
            <a:t>Exploration of each of the seven principles in small groups and a whole group discussion of overall ideas. </a:t>
          </a:r>
        </a:p>
      </dgm:t>
    </dgm:pt>
    <dgm:pt modelId="{70C10CEA-A6F1-4DBE-AFC2-7C6F733B0F9D}" type="parTrans" cxnId="{5F07EFEE-81B6-4ED5-93F8-68417B598CC0}">
      <dgm:prSet/>
      <dgm:spPr/>
      <dgm:t>
        <a:bodyPr/>
        <a:lstStyle/>
        <a:p>
          <a:endParaRPr lang="en-GB"/>
        </a:p>
      </dgm:t>
    </dgm:pt>
    <dgm:pt modelId="{16332202-59C5-4624-9AEF-47A92A0567B0}" type="sibTrans" cxnId="{5F07EFEE-81B6-4ED5-93F8-68417B598CC0}">
      <dgm:prSet/>
      <dgm:spPr/>
      <dgm:t>
        <a:bodyPr/>
        <a:lstStyle/>
        <a:p>
          <a:endParaRPr lang="en-GB"/>
        </a:p>
      </dgm:t>
    </dgm:pt>
    <dgm:pt modelId="{10AE7747-0F4E-4695-BC4A-5A05FC265098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pPr algn="l"/>
          <a:r>
            <a:rPr lang="en-GB" sz="1400" dirty="0"/>
            <a:t> General principles of working with young people</a:t>
          </a:r>
        </a:p>
      </dgm:t>
    </dgm:pt>
    <dgm:pt modelId="{BD3CD78C-8843-4B35-A27A-3EFF9F511144}" type="parTrans" cxnId="{535E9711-AF0D-45F2-8D07-D5DDC4EF9C82}">
      <dgm:prSet/>
      <dgm:spPr/>
      <dgm:t>
        <a:bodyPr/>
        <a:lstStyle/>
        <a:p>
          <a:endParaRPr lang="en-GB"/>
        </a:p>
      </dgm:t>
    </dgm:pt>
    <dgm:pt modelId="{3CF74A20-26AF-48D6-AC9D-21AB5678C12D}" type="sibTrans" cxnId="{535E9711-AF0D-45F2-8D07-D5DDC4EF9C82}">
      <dgm:prSet/>
      <dgm:spPr/>
      <dgm:t>
        <a:bodyPr/>
        <a:lstStyle/>
        <a:p>
          <a:endParaRPr lang="en-GB"/>
        </a:p>
      </dgm:t>
    </dgm:pt>
    <dgm:pt modelId="{9B8451CF-2D02-4F89-96A4-2820F3BD4C3A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pPr algn="l"/>
          <a:r>
            <a:rPr lang="en-GB" sz="1400" dirty="0"/>
            <a:t> From library-related organisations e.g. Reading Agency, Libraries Connected, Youth Libraries Group</a:t>
          </a:r>
        </a:p>
      </dgm:t>
    </dgm:pt>
    <dgm:pt modelId="{2C3CE910-EFCC-4A08-88A7-FF5FF3E25484}" type="parTrans" cxnId="{2A42FBB6-06AD-4080-81C4-2CD426E151E4}">
      <dgm:prSet/>
      <dgm:spPr/>
      <dgm:t>
        <a:bodyPr/>
        <a:lstStyle/>
        <a:p>
          <a:endParaRPr lang="en-GB"/>
        </a:p>
      </dgm:t>
    </dgm:pt>
    <dgm:pt modelId="{D355EB3A-77F5-4D60-9F2A-206123FD35F9}" type="sibTrans" cxnId="{2A42FBB6-06AD-4080-81C4-2CD426E151E4}">
      <dgm:prSet/>
      <dgm:spPr/>
      <dgm:t>
        <a:bodyPr/>
        <a:lstStyle/>
        <a:p>
          <a:endParaRPr lang="en-GB"/>
        </a:p>
      </dgm:t>
    </dgm:pt>
    <dgm:pt modelId="{18184402-8798-4BF7-BCA0-199E24CC503D}">
      <dgm:prSet phldrT="[Text]" custT="1"/>
      <dgm:spPr>
        <a:ln>
          <a:solidFill>
            <a:srgbClr val="002060"/>
          </a:solidFill>
        </a:ln>
      </dgm:spPr>
      <dgm:t>
        <a:bodyPr/>
        <a:lstStyle/>
        <a:p>
          <a:pPr algn="l"/>
          <a:r>
            <a:rPr lang="en-GB" sz="1400" dirty="0"/>
            <a:t>From youth-related organisations e.g. Girl Guides, Youth Employment UK, Youth Focus NW</a:t>
          </a:r>
        </a:p>
      </dgm:t>
    </dgm:pt>
    <dgm:pt modelId="{EA68D23B-1D6B-438C-BFA7-07F11AE897D6}" type="parTrans" cxnId="{E234DEBB-04E5-4112-905C-705FDA2DCCD3}">
      <dgm:prSet/>
      <dgm:spPr/>
      <dgm:t>
        <a:bodyPr/>
        <a:lstStyle/>
        <a:p>
          <a:endParaRPr lang="en-GB"/>
        </a:p>
      </dgm:t>
    </dgm:pt>
    <dgm:pt modelId="{5F7507BC-FEFE-4FB1-B404-EF711C0664DF}" type="sibTrans" cxnId="{E234DEBB-04E5-4112-905C-705FDA2DCCD3}">
      <dgm:prSet/>
      <dgm:spPr/>
      <dgm:t>
        <a:bodyPr/>
        <a:lstStyle/>
        <a:p>
          <a:endParaRPr lang="en-GB"/>
        </a:p>
      </dgm:t>
    </dgm:pt>
    <dgm:pt modelId="{D03FEAE8-1E38-427D-A882-9E2450BCE237}" type="pres">
      <dgm:prSet presAssocID="{6F5E9F97-C9A2-4077-9D11-B6F0F5F2B042}" presName="linearFlow" presStyleCnt="0">
        <dgm:presLayoutVars>
          <dgm:dir/>
          <dgm:animLvl val="lvl"/>
          <dgm:resizeHandles val="exact"/>
        </dgm:presLayoutVars>
      </dgm:prSet>
      <dgm:spPr/>
    </dgm:pt>
    <dgm:pt modelId="{4109799C-B5E8-4D6C-A948-297E2A074E4E}" type="pres">
      <dgm:prSet presAssocID="{6A57B55F-FBDA-4C94-A549-0B6A8E442173}" presName="composite" presStyleCnt="0"/>
      <dgm:spPr/>
    </dgm:pt>
    <dgm:pt modelId="{1FDF0ACA-8971-498F-8741-06D6F8DBE04F}" type="pres">
      <dgm:prSet presAssocID="{6A57B55F-FBDA-4C94-A549-0B6A8E442173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E258C12E-AAD4-452F-88AF-29EEE15AF9CA}" type="pres">
      <dgm:prSet presAssocID="{6A57B55F-FBDA-4C94-A549-0B6A8E442173}" presName="descendantText" presStyleLbl="alignAcc1" presStyleIdx="0" presStyleCnt="4" custScaleY="100000" custLinFactNeighborX="-143" custLinFactNeighborY="2184">
        <dgm:presLayoutVars>
          <dgm:bulletEnabled val="1"/>
        </dgm:presLayoutVars>
      </dgm:prSet>
      <dgm:spPr/>
    </dgm:pt>
    <dgm:pt modelId="{D7E1FE94-7905-4E77-952B-C2E55A6A5827}" type="pres">
      <dgm:prSet presAssocID="{1AB230D0-41C8-4944-A389-4B3A5DFF84F1}" presName="sp" presStyleCnt="0"/>
      <dgm:spPr/>
    </dgm:pt>
    <dgm:pt modelId="{7947C8E6-6A86-4DDC-8EC2-09AD4FB5A4C4}" type="pres">
      <dgm:prSet presAssocID="{9FD838D4-315D-487A-A8A2-DE7244B6703C}" presName="composite" presStyleCnt="0"/>
      <dgm:spPr/>
    </dgm:pt>
    <dgm:pt modelId="{73C1299F-8996-4626-9356-E173335ECB8F}" type="pres">
      <dgm:prSet presAssocID="{9FD838D4-315D-487A-A8A2-DE7244B6703C}" presName="parentText" presStyleLbl="alignNode1" presStyleIdx="1" presStyleCnt="4" custLinFactNeighborX="0" custLinFactNeighborY="0">
        <dgm:presLayoutVars>
          <dgm:chMax val="1"/>
          <dgm:bulletEnabled val="1"/>
        </dgm:presLayoutVars>
      </dgm:prSet>
      <dgm:spPr/>
    </dgm:pt>
    <dgm:pt modelId="{C4930D82-4AFB-4BC9-89AB-2A0AEDBAB45E}" type="pres">
      <dgm:prSet presAssocID="{9FD838D4-315D-487A-A8A2-DE7244B6703C}" presName="descendantText" presStyleLbl="alignAcc1" presStyleIdx="1" presStyleCnt="4" custLinFactNeighborY="0">
        <dgm:presLayoutVars>
          <dgm:bulletEnabled val="1"/>
        </dgm:presLayoutVars>
      </dgm:prSet>
      <dgm:spPr/>
    </dgm:pt>
    <dgm:pt modelId="{B2F8BAD3-F4EE-4B9A-90CA-AB3DA9EF685E}" type="pres">
      <dgm:prSet presAssocID="{745EA5BB-DEA9-4E2A-8C96-D9CAA4561833}" presName="sp" presStyleCnt="0"/>
      <dgm:spPr/>
    </dgm:pt>
    <dgm:pt modelId="{A3D6F00E-446E-4941-99C7-E9B4C6276526}" type="pres">
      <dgm:prSet presAssocID="{2DC1D079-5A10-49F8-AD67-653598DEAF73}" presName="composite" presStyleCnt="0"/>
      <dgm:spPr/>
    </dgm:pt>
    <dgm:pt modelId="{E116E98E-97A9-4D8B-8960-F7032314A435}" type="pres">
      <dgm:prSet presAssocID="{2DC1D079-5A10-49F8-AD67-653598DEAF73}" presName="parentText" presStyleLbl="alignNode1" presStyleIdx="2" presStyleCnt="4" custLinFactNeighborY="0">
        <dgm:presLayoutVars>
          <dgm:chMax val="1"/>
          <dgm:bulletEnabled val="1"/>
        </dgm:presLayoutVars>
      </dgm:prSet>
      <dgm:spPr/>
    </dgm:pt>
    <dgm:pt modelId="{7F5487C4-D2DB-4765-AA95-D0501DCE681C}" type="pres">
      <dgm:prSet presAssocID="{2DC1D079-5A10-49F8-AD67-653598DEAF73}" presName="descendantText" presStyleLbl="alignAcc1" presStyleIdx="2" presStyleCnt="4" custLinFactNeighborY="0">
        <dgm:presLayoutVars>
          <dgm:bulletEnabled val="1"/>
        </dgm:presLayoutVars>
      </dgm:prSet>
      <dgm:spPr/>
    </dgm:pt>
    <dgm:pt modelId="{5A25C2CA-18CC-4C06-B430-957390D54C2F}" type="pres">
      <dgm:prSet presAssocID="{41146EB7-2A61-42E1-B0EC-6CAC86E27550}" presName="sp" presStyleCnt="0"/>
      <dgm:spPr/>
    </dgm:pt>
    <dgm:pt modelId="{3BCB725A-07C2-4234-8EAE-ED2AD252A236}" type="pres">
      <dgm:prSet presAssocID="{9DB95D60-3298-4AD0-A80D-37A04A85525A}" presName="composite" presStyleCnt="0"/>
      <dgm:spPr/>
    </dgm:pt>
    <dgm:pt modelId="{80B69F17-54AD-4E5E-A662-884EBB0D4D47}" type="pres">
      <dgm:prSet presAssocID="{9DB95D60-3298-4AD0-A80D-37A04A85525A}" presName="parentText" presStyleLbl="alignNode1" presStyleIdx="3" presStyleCnt="4" custLinFactNeighborY="60">
        <dgm:presLayoutVars>
          <dgm:chMax val="1"/>
          <dgm:bulletEnabled val="1"/>
        </dgm:presLayoutVars>
      </dgm:prSet>
      <dgm:spPr/>
    </dgm:pt>
    <dgm:pt modelId="{7A122316-A5B8-4B09-A40F-6E16FEB30816}" type="pres">
      <dgm:prSet presAssocID="{9DB95D60-3298-4AD0-A80D-37A04A85525A}" presName="descendantText" presStyleLbl="alignAcc1" presStyleIdx="3" presStyleCnt="4" custLinFactNeighborX="-167" custLinFactNeighborY="0">
        <dgm:presLayoutVars>
          <dgm:bulletEnabled val="1"/>
        </dgm:presLayoutVars>
      </dgm:prSet>
      <dgm:spPr/>
    </dgm:pt>
  </dgm:ptLst>
  <dgm:cxnLst>
    <dgm:cxn modelId="{F93D8B05-C506-45EC-91D0-CC640897B43A}" srcId="{6F5E9F97-C9A2-4077-9D11-B6F0F5F2B042}" destId="{6A57B55F-FBDA-4C94-A549-0B6A8E442173}" srcOrd="0" destOrd="0" parTransId="{230FE14A-E4B9-4D4E-96EF-0DE95D38BB76}" sibTransId="{1AB230D0-41C8-4944-A389-4B3A5DFF84F1}"/>
    <dgm:cxn modelId="{535E9711-AF0D-45F2-8D07-D5DDC4EF9C82}" srcId="{DBF08758-DAFC-40BC-93A7-ECFEC02DC056}" destId="{10AE7747-0F4E-4695-BC4A-5A05FC265098}" srcOrd="2" destOrd="0" parTransId="{BD3CD78C-8843-4B35-A27A-3EFF9F511144}" sibTransId="{3CF74A20-26AF-48D6-AC9D-21AB5678C12D}"/>
    <dgm:cxn modelId="{4A2CE211-F625-4308-B1FD-2B71203C189E}" srcId="{6A57B55F-FBDA-4C94-A549-0B6A8E442173}" destId="{DBF08758-DAFC-40BC-93A7-ECFEC02DC056}" srcOrd="0" destOrd="0" parTransId="{9E74302D-361A-4E43-8411-167798708879}" sibTransId="{4D6D2173-2E7A-47BD-BB4F-1B02A1410403}"/>
    <dgm:cxn modelId="{3EE36B13-CCD1-4DD7-A3E1-E6E91A7271CC}" srcId="{DBF08758-DAFC-40BC-93A7-ECFEC02DC056}" destId="{78DC0AB5-CB2C-4F28-A5A5-C8D716F97514}" srcOrd="1" destOrd="0" parTransId="{837D4E5A-B4E7-4DA2-AA0A-6DB6766C7706}" sibTransId="{9C955966-D877-4F51-AD1A-538F4A7CBFB6}"/>
    <dgm:cxn modelId="{33AF6E1E-1EB8-419B-975A-DB770E6B78E5}" srcId="{9FD838D4-315D-487A-A8A2-DE7244B6703C}" destId="{9401F4AA-4249-41A4-AD9B-F1BD4AA1E314}" srcOrd="3" destOrd="0" parTransId="{0CD3E4C5-4ED0-4A4D-A184-B506947F3F8F}" sibTransId="{4FD79A36-74BD-4DE7-89B8-CBE9FAA94A5B}"/>
    <dgm:cxn modelId="{5FEB7B1E-3B63-4072-90D1-79F642E96E9A}" type="presOf" srcId="{729B2B65-9A93-4963-879E-0161080A8054}" destId="{E258C12E-AAD4-452F-88AF-29EEE15AF9CA}" srcOrd="0" destOrd="1" presId="urn:microsoft.com/office/officeart/2005/8/layout/chevron2"/>
    <dgm:cxn modelId="{AE205624-C91D-4C2D-9870-48A9888CCC1E}" type="presOf" srcId="{AABE478B-2A40-4B67-9FFB-5E7CC267A960}" destId="{C4930D82-4AFB-4BC9-89AB-2A0AEDBAB45E}" srcOrd="0" destOrd="0" presId="urn:microsoft.com/office/officeart/2005/8/layout/chevron2"/>
    <dgm:cxn modelId="{72210D2A-F1EB-40AC-8BB4-41EBD5AE1739}" srcId="{9DB95D60-3298-4AD0-A80D-37A04A85525A}" destId="{329AAF3C-129C-4CA7-A349-1D10559606F5}" srcOrd="0" destOrd="0" parTransId="{38F08CD3-C1D0-47D3-8B07-B7CC9042D346}" sibTransId="{5DA6BD8B-CCAF-4ADA-ADF1-3DBDFBC324B1}"/>
    <dgm:cxn modelId="{1C26D62D-B54E-4A91-A199-29330FFF323E}" type="presOf" srcId="{DCEB0B61-273F-4056-B945-C1503562288A}" destId="{7F5487C4-D2DB-4765-AA95-D0501DCE681C}" srcOrd="0" destOrd="0" presId="urn:microsoft.com/office/officeart/2005/8/layout/chevron2"/>
    <dgm:cxn modelId="{551A5C5F-323D-4393-9F1F-3F11831F2ED8}" type="presOf" srcId="{6A57B55F-FBDA-4C94-A549-0B6A8E442173}" destId="{1FDF0ACA-8971-498F-8741-06D6F8DBE04F}" srcOrd="0" destOrd="0" presId="urn:microsoft.com/office/officeart/2005/8/layout/chevron2"/>
    <dgm:cxn modelId="{D9BB0442-7AD4-46EF-BD7D-D0A21A60057C}" srcId="{DBF08758-DAFC-40BC-93A7-ECFEC02DC056}" destId="{729B2B65-9A93-4963-879E-0161080A8054}" srcOrd="0" destOrd="0" parTransId="{477929C9-4F2B-435F-AC92-CE0F99394B0E}" sibTransId="{77EFB9F8-7D25-4001-A169-C826A56FB498}"/>
    <dgm:cxn modelId="{19E3F769-DA72-4349-A9F1-27BC5C560FC6}" type="presOf" srcId="{2DC1D079-5A10-49F8-AD67-653598DEAF73}" destId="{E116E98E-97A9-4D8B-8960-F7032314A435}" srcOrd="0" destOrd="0" presId="urn:microsoft.com/office/officeart/2005/8/layout/chevron2"/>
    <dgm:cxn modelId="{55DA196B-EEC5-4E2F-9E48-4E6AF358ED8D}" type="presOf" srcId="{3EC63836-B8F3-46B6-86A5-BAAF2E40EE0D}" destId="{7A122316-A5B8-4B09-A40F-6E16FEB30816}" srcOrd="0" destOrd="1" presId="urn:microsoft.com/office/officeart/2005/8/layout/chevron2"/>
    <dgm:cxn modelId="{51EBB86E-69CA-4E64-9239-DDC41BD5BB5E}" type="presOf" srcId="{10AE7747-0F4E-4695-BC4A-5A05FC265098}" destId="{E258C12E-AAD4-452F-88AF-29EEE15AF9CA}" srcOrd="0" destOrd="3" presId="urn:microsoft.com/office/officeart/2005/8/layout/chevron2"/>
    <dgm:cxn modelId="{40894C56-2F4E-44AC-8F02-B24B6FA50028}" type="presOf" srcId="{C5DCD018-3590-4943-8462-55EA5A5AA300}" destId="{C4930D82-4AFB-4BC9-89AB-2A0AEDBAB45E}" srcOrd="0" destOrd="1" presId="urn:microsoft.com/office/officeart/2005/8/layout/chevron2"/>
    <dgm:cxn modelId="{28EA627C-809F-4C26-BA78-726A67CEF74C}" type="presOf" srcId="{9DB95D60-3298-4AD0-A80D-37A04A85525A}" destId="{80B69F17-54AD-4E5E-A662-884EBB0D4D47}" srcOrd="0" destOrd="0" presId="urn:microsoft.com/office/officeart/2005/8/layout/chevron2"/>
    <dgm:cxn modelId="{DE1A058A-741A-4F0B-B709-0372329BD245}" type="presOf" srcId="{18184402-8798-4BF7-BCA0-199E24CC503D}" destId="{7F5487C4-D2DB-4765-AA95-D0501DCE681C}" srcOrd="0" destOrd="2" presId="urn:microsoft.com/office/officeart/2005/8/layout/chevron2"/>
    <dgm:cxn modelId="{5FE5E08E-E95F-4192-AF53-641A4D7A5D82}" srcId="{6F5E9F97-C9A2-4077-9D11-B6F0F5F2B042}" destId="{9DB95D60-3298-4AD0-A80D-37A04A85525A}" srcOrd="3" destOrd="0" parTransId="{103E2EA6-964A-4189-8A9E-F7A568769496}" sibTransId="{CFEFB3E8-7DD0-481E-A5FB-509C1DD8451F}"/>
    <dgm:cxn modelId="{2F5B1794-E081-4468-AA68-606F43558EA1}" type="presOf" srcId="{6F5E9F97-C9A2-4077-9D11-B6F0F5F2B042}" destId="{D03FEAE8-1E38-427D-A882-9E2450BCE237}" srcOrd="0" destOrd="0" presId="urn:microsoft.com/office/officeart/2005/8/layout/chevron2"/>
    <dgm:cxn modelId="{6F138795-7C2A-442E-8BEF-2E402CA5E693}" type="presOf" srcId="{78DC0AB5-CB2C-4F28-A5A5-C8D716F97514}" destId="{E258C12E-AAD4-452F-88AF-29EEE15AF9CA}" srcOrd="0" destOrd="2" presId="urn:microsoft.com/office/officeart/2005/8/layout/chevron2"/>
    <dgm:cxn modelId="{53F2399B-6664-4A7D-AB71-2F313DD8A20E}" type="presOf" srcId="{DBF08758-DAFC-40BC-93A7-ECFEC02DC056}" destId="{E258C12E-AAD4-452F-88AF-29EEE15AF9CA}" srcOrd="0" destOrd="0" presId="urn:microsoft.com/office/officeart/2005/8/layout/chevron2"/>
    <dgm:cxn modelId="{A68070AF-0C80-475B-AF53-3F1B62E64987}" srcId="{9FD838D4-315D-487A-A8A2-DE7244B6703C}" destId="{76F0D6EC-36A6-417A-A4B7-4B393823E98A}" srcOrd="2" destOrd="0" parTransId="{EC4D3DF8-E8BC-4EF5-A580-83E53305CF21}" sibTransId="{7F40F8C3-7212-4804-AD80-084B5CC67BD8}"/>
    <dgm:cxn modelId="{BBAFC6B0-7D86-45ED-90FF-02524762C416}" srcId="{6F5E9F97-C9A2-4077-9D11-B6F0F5F2B042}" destId="{9FD838D4-315D-487A-A8A2-DE7244B6703C}" srcOrd="1" destOrd="0" parTransId="{C4CD1AB9-E8ED-41F6-AFBE-9F6FE45653E0}" sibTransId="{745EA5BB-DEA9-4E2A-8C96-D9CAA4561833}"/>
    <dgm:cxn modelId="{712829B2-C5CF-4AF6-88AD-AC6C4E57D3E3}" type="presOf" srcId="{9B8451CF-2D02-4F89-96A4-2820F3BD4C3A}" destId="{7F5487C4-D2DB-4765-AA95-D0501DCE681C}" srcOrd="0" destOrd="1" presId="urn:microsoft.com/office/officeart/2005/8/layout/chevron2"/>
    <dgm:cxn modelId="{2A42FBB6-06AD-4080-81C4-2CD426E151E4}" srcId="{DCEB0B61-273F-4056-B945-C1503562288A}" destId="{9B8451CF-2D02-4F89-96A4-2820F3BD4C3A}" srcOrd="0" destOrd="0" parTransId="{2C3CE910-EFCC-4A08-88A7-FF5FF3E25484}" sibTransId="{D355EB3A-77F5-4D60-9F2A-206123FD35F9}"/>
    <dgm:cxn modelId="{E234DEBB-04E5-4112-905C-705FDA2DCCD3}" srcId="{DCEB0B61-273F-4056-B945-C1503562288A}" destId="{18184402-8798-4BF7-BCA0-199E24CC503D}" srcOrd="1" destOrd="0" parTransId="{EA68D23B-1D6B-438C-BFA7-07F11AE897D6}" sibTransId="{5F7507BC-FEFE-4FB1-B404-EF711C0664DF}"/>
    <dgm:cxn modelId="{36AFD2C1-6D72-4804-AD16-7EF6039D6605}" srcId="{9FD838D4-315D-487A-A8A2-DE7244B6703C}" destId="{C5DCD018-3590-4943-8462-55EA5A5AA300}" srcOrd="1" destOrd="0" parTransId="{1DDC7526-3B8F-49E5-B5F5-4F47E8701A14}" sibTransId="{844ECE44-B0A1-42AD-94B2-75A9F973F9A4}"/>
    <dgm:cxn modelId="{570F39C6-6F5D-4304-B9D5-C42CEB201CC6}" srcId="{6F5E9F97-C9A2-4077-9D11-B6F0F5F2B042}" destId="{2DC1D079-5A10-49F8-AD67-653598DEAF73}" srcOrd="2" destOrd="0" parTransId="{2F53CBD5-966D-418D-ACF8-43F98B24E92D}" sibTransId="{41146EB7-2A61-42E1-B0EC-6CAC86E27550}"/>
    <dgm:cxn modelId="{867979C6-14C3-4D9B-8338-884EB0CFC8A7}" type="presOf" srcId="{9FD838D4-315D-487A-A8A2-DE7244B6703C}" destId="{73C1299F-8996-4626-9356-E173335ECB8F}" srcOrd="0" destOrd="0" presId="urn:microsoft.com/office/officeart/2005/8/layout/chevron2"/>
    <dgm:cxn modelId="{CBCD68CB-2C58-40B1-9959-CECD5858075E}" type="presOf" srcId="{9401F4AA-4249-41A4-AD9B-F1BD4AA1E314}" destId="{C4930D82-4AFB-4BC9-89AB-2A0AEDBAB45E}" srcOrd="0" destOrd="3" presId="urn:microsoft.com/office/officeart/2005/8/layout/chevron2"/>
    <dgm:cxn modelId="{F01C68D2-42B6-405A-AB8C-43D227DCC52B}" type="presOf" srcId="{76F0D6EC-36A6-417A-A4B7-4B393823E98A}" destId="{C4930D82-4AFB-4BC9-89AB-2A0AEDBAB45E}" srcOrd="0" destOrd="2" presId="urn:microsoft.com/office/officeart/2005/8/layout/chevron2"/>
    <dgm:cxn modelId="{3FCA88E7-2C62-430C-AA08-BF9189C8AA85}" srcId="{2DC1D079-5A10-49F8-AD67-653598DEAF73}" destId="{DCEB0B61-273F-4056-B945-C1503562288A}" srcOrd="0" destOrd="0" parTransId="{8569C22B-D1E5-4769-A917-628258CD1040}" sibTransId="{B4270AAF-C3D4-46DA-B571-C27E3BACB09C}"/>
    <dgm:cxn modelId="{B66326EB-57CF-42BE-99DD-D3B1643E7D76}" srcId="{9FD838D4-315D-487A-A8A2-DE7244B6703C}" destId="{AABE478B-2A40-4B67-9FFB-5E7CC267A960}" srcOrd="0" destOrd="0" parTransId="{772F6440-A9A6-435D-812C-054C682F2228}" sibTransId="{01BDFBB4-34BF-4CC3-BACE-1F4C064F1633}"/>
    <dgm:cxn modelId="{5F07EFEE-81B6-4ED5-93F8-68417B598CC0}" srcId="{9DB95D60-3298-4AD0-A80D-37A04A85525A}" destId="{3EC63836-B8F3-46B6-86A5-BAAF2E40EE0D}" srcOrd="1" destOrd="0" parTransId="{70C10CEA-A6F1-4DBE-AFC2-7C6F733B0F9D}" sibTransId="{16332202-59C5-4624-9AEF-47A92A0567B0}"/>
    <dgm:cxn modelId="{FA532EFC-ECE2-424B-9F33-1AC9CC5AE485}" type="presOf" srcId="{329AAF3C-129C-4CA7-A349-1D10559606F5}" destId="{7A122316-A5B8-4B09-A40F-6E16FEB30816}" srcOrd="0" destOrd="0" presId="urn:microsoft.com/office/officeart/2005/8/layout/chevron2"/>
    <dgm:cxn modelId="{9D5135C3-5E70-4ECB-A19C-5A3CD32CF15D}" type="presParOf" srcId="{D03FEAE8-1E38-427D-A882-9E2450BCE237}" destId="{4109799C-B5E8-4D6C-A948-297E2A074E4E}" srcOrd="0" destOrd="0" presId="urn:microsoft.com/office/officeart/2005/8/layout/chevron2"/>
    <dgm:cxn modelId="{6E30F417-55A5-4110-B298-D029AFD9BA63}" type="presParOf" srcId="{4109799C-B5E8-4D6C-A948-297E2A074E4E}" destId="{1FDF0ACA-8971-498F-8741-06D6F8DBE04F}" srcOrd="0" destOrd="0" presId="urn:microsoft.com/office/officeart/2005/8/layout/chevron2"/>
    <dgm:cxn modelId="{31B1710E-CFEC-4829-BB37-6CDB4BDB7EC1}" type="presParOf" srcId="{4109799C-B5E8-4D6C-A948-297E2A074E4E}" destId="{E258C12E-AAD4-452F-88AF-29EEE15AF9CA}" srcOrd="1" destOrd="0" presId="urn:microsoft.com/office/officeart/2005/8/layout/chevron2"/>
    <dgm:cxn modelId="{90B95C56-F8CD-450F-A075-EF89B41AEEF4}" type="presParOf" srcId="{D03FEAE8-1E38-427D-A882-9E2450BCE237}" destId="{D7E1FE94-7905-4E77-952B-C2E55A6A5827}" srcOrd="1" destOrd="0" presId="urn:microsoft.com/office/officeart/2005/8/layout/chevron2"/>
    <dgm:cxn modelId="{9D4CCBC2-78D1-467E-83B5-E9828C8D452E}" type="presParOf" srcId="{D03FEAE8-1E38-427D-A882-9E2450BCE237}" destId="{7947C8E6-6A86-4DDC-8EC2-09AD4FB5A4C4}" srcOrd="2" destOrd="0" presId="urn:microsoft.com/office/officeart/2005/8/layout/chevron2"/>
    <dgm:cxn modelId="{BD25E687-DE7D-4CB7-AC8F-34D106701DF9}" type="presParOf" srcId="{7947C8E6-6A86-4DDC-8EC2-09AD4FB5A4C4}" destId="{73C1299F-8996-4626-9356-E173335ECB8F}" srcOrd="0" destOrd="0" presId="urn:microsoft.com/office/officeart/2005/8/layout/chevron2"/>
    <dgm:cxn modelId="{6CC96580-A34D-4A01-BD4A-7625454375D9}" type="presParOf" srcId="{7947C8E6-6A86-4DDC-8EC2-09AD4FB5A4C4}" destId="{C4930D82-4AFB-4BC9-89AB-2A0AEDBAB45E}" srcOrd="1" destOrd="0" presId="urn:microsoft.com/office/officeart/2005/8/layout/chevron2"/>
    <dgm:cxn modelId="{3DE8E48E-C340-48CD-8747-B745C4C10ABC}" type="presParOf" srcId="{D03FEAE8-1E38-427D-A882-9E2450BCE237}" destId="{B2F8BAD3-F4EE-4B9A-90CA-AB3DA9EF685E}" srcOrd="3" destOrd="0" presId="urn:microsoft.com/office/officeart/2005/8/layout/chevron2"/>
    <dgm:cxn modelId="{84114203-CF4A-4E6A-83FD-2D8EA826D7E5}" type="presParOf" srcId="{D03FEAE8-1E38-427D-A882-9E2450BCE237}" destId="{A3D6F00E-446E-4941-99C7-E9B4C6276526}" srcOrd="4" destOrd="0" presId="urn:microsoft.com/office/officeart/2005/8/layout/chevron2"/>
    <dgm:cxn modelId="{4ADF145E-1992-4837-A000-4DA80D1DD2BD}" type="presParOf" srcId="{A3D6F00E-446E-4941-99C7-E9B4C6276526}" destId="{E116E98E-97A9-4D8B-8960-F7032314A435}" srcOrd="0" destOrd="0" presId="urn:microsoft.com/office/officeart/2005/8/layout/chevron2"/>
    <dgm:cxn modelId="{22D88FC1-5AB0-457E-9B1E-DA792F4EDDF9}" type="presParOf" srcId="{A3D6F00E-446E-4941-99C7-E9B4C6276526}" destId="{7F5487C4-D2DB-4765-AA95-D0501DCE681C}" srcOrd="1" destOrd="0" presId="urn:microsoft.com/office/officeart/2005/8/layout/chevron2"/>
    <dgm:cxn modelId="{3BABD182-9E12-49FD-9235-9D0F338D9954}" type="presParOf" srcId="{D03FEAE8-1E38-427D-A882-9E2450BCE237}" destId="{5A25C2CA-18CC-4C06-B430-957390D54C2F}" srcOrd="5" destOrd="0" presId="urn:microsoft.com/office/officeart/2005/8/layout/chevron2"/>
    <dgm:cxn modelId="{4AF80F0C-F174-4DB7-9412-AB2BAAFEE6F7}" type="presParOf" srcId="{D03FEAE8-1E38-427D-A882-9E2450BCE237}" destId="{3BCB725A-07C2-4234-8EAE-ED2AD252A236}" srcOrd="6" destOrd="0" presId="urn:microsoft.com/office/officeart/2005/8/layout/chevron2"/>
    <dgm:cxn modelId="{9C196D40-252F-48E0-ABF1-3495663DD014}" type="presParOf" srcId="{3BCB725A-07C2-4234-8EAE-ED2AD252A236}" destId="{80B69F17-54AD-4E5E-A662-884EBB0D4D47}" srcOrd="0" destOrd="0" presId="urn:microsoft.com/office/officeart/2005/8/layout/chevron2"/>
    <dgm:cxn modelId="{35DAAFFD-AFAA-4539-BBE3-C1F867A17C5D}" type="presParOf" srcId="{3BCB725A-07C2-4234-8EAE-ED2AD252A236}" destId="{7A122316-A5B8-4B09-A40F-6E16FEB30816}" srcOrd="1" destOrd="0" presId="urn:microsoft.com/office/officeart/2005/8/layout/chevron2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DF0ACA-8971-498F-8741-06D6F8DBE04F}">
      <dsp:nvSpPr>
        <dsp:cNvPr id="0" name=""/>
        <dsp:cNvSpPr/>
      </dsp:nvSpPr>
      <dsp:spPr>
        <a:xfrm rot="5400000">
          <a:off x="-260763" y="267050"/>
          <a:ext cx="1738421" cy="1216895"/>
        </a:xfrm>
        <a:prstGeom prst="chevron">
          <a:avLst/>
        </a:prstGeom>
        <a:solidFill>
          <a:schemeClr val="accent1">
            <a:lumMod val="60000"/>
            <a:lumOff val="40000"/>
          </a:schemeClr>
        </a:solidFill>
        <a:ln w="9525" cap="rnd" cmpd="sng" algn="ctr">
          <a:solidFill>
            <a:srgbClr val="002060"/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Desk Research </a:t>
          </a:r>
        </a:p>
      </dsp:txBody>
      <dsp:txXfrm rot="-5400000">
        <a:off x="1" y="614735"/>
        <a:ext cx="1216895" cy="521526"/>
      </dsp:txXfrm>
    </dsp:sp>
    <dsp:sp modelId="{E258C12E-AAD4-452F-88AF-29EEE15AF9CA}">
      <dsp:nvSpPr>
        <dsp:cNvPr id="0" name=""/>
        <dsp:cNvSpPr/>
      </dsp:nvSpPr>
      <dsp:spPr>
        <a:xfrm rot="5400000">
          <a:off x="3394568" y="-2154574"/>
          <a:ext cx="1129974" cy="5501053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rgbClr val="002060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Examining -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 Reading Hack evaluation documents and ACE QPs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 Other examples of young people's volunteering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 General principles of working with young people</a:t>
          </a:r>
        </a:p>
      </dsp:txBody>
      <dsp:txXfrm rot="-5400000">
        <a:off x="1209029" y="86126"/>
        <a:ext cx="5445892" cy="1019652"/>
      </dsp:txXfrm>
    </dsp:sp>
    <dsp:sp modelId="{73C1299F-8996-4626-9356-E173335ECB8F}">
      <dsp:nvSpPr>
        <dsp:cNvPr id="0" name=""/>
        <dsp:cNvSpPr/>
      </dsp:nvSpPr>
      <dsp:spPr>
        <a:xfrm rot="5400000">
          <a:off x="-260763" y="1863059"/>
          <a:ext cx="1738421" cy="1216895"/>
        </a:xfrm>
        <a:prstGeom prst="chevron">
          <a:avLst/>
        </a:prstGeom>
        <a:solidFill>
          <a:schemeClr val="accent1">
            <a:lumMod val="60000"/>
            <a:lumOff val="40000"/>
          </a:schemeClr>
        </a:solidFill>
        <a:ln w="9525" cap="rnd" cmpd="sng" algn="ctr">
          <a:solidFill>
            <a:srgbClr val="002060"/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Online survey</a:t>
          </a:r>
        </a:p>
      </dsp:txBody>
      <dsp:txXfrm rot="-5400000">
        <a:off x="1" y="2210744"/>
        <a:ext cx="1216895" cy="521526"/>
      </dsp:txXfrm>
    </dsp:sp>
    <dsp:sp modelId="{C4930D82-4AFB-4BC9-89AB-2A0AEDBAB45E}">
      <dsp:nvSpPr>
        <dsp:cNvPr id="0" name=""/>
        <dsp:cNvSpPr/>
      </dsp:nvSpPr>
      <dsp:spPr>
        <a:xfrm rot="5400000">
          <a:off x="3402435" y="-583243"/>
          <a:ext cx="1129974" cy="5501053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rgbClr val="002060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Asking young people about their experiences and expectations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Promoted via Reading Hack blog, ASCEL membership, social media, mailing lists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Open 19th Nov 2018-6th Jan 2019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Resulted in 319 responses from young people</a:t>
          </a:r>
        </a:p>
      </dsp:txBody>
      <dsp:txXfrm rot="-5400000">
        <a:off x="1216896" y="1657457"/>
        <a:ext cx="5445892" cy="1019652"/>
      </dsp:txXfrm>
    </dsp:sp>
    <dsp:sp modelId="{E116E98E-97A9-4D8B-8960-F7032314A435}">
      <dsp:nvSpPr>
        <dsp:cNvPr id="0" name=""/>
        <dsp:cNvSpPr/>
      </dsp:nvSpPr>
      <dsp:spPr>
        <a:xfrm rot="5400000">
          <a:off x="-260763" y="3459069"/>
          <a:ext cx="1738421" cy="1216895"/>
        </a:xfrm>
        <a:prstGeom prst="chevron">
          <a:avLst/>
        </a:prstGeom>
        <a:solidFill>
          <a:schemeClr val="accent1">
            <a:lumMod val="60000"/>
            <a:lumOff val="40000"/>
          </a:schemeClr>
        </a:solidFill>
        <a:ln w="9525" cap="rnd" cmpd="sng" algn="ctr">
          <a:solidFill>
            <a:srgbClr val="002060"/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Virtual interviews</a:t>
          </a:r>
        </a:p>
      </dsp:txBody>
      <dsp:txXfrm rot="-5400000">
        <a:off x="1" y="3806754"/>
        <a:ext cx="1216895" cy="521526"/>
      </dsp:txXfrm>
    </dsp:sp>
    <dsp:sp modelId="{7F5487C4-D2DB-4765-AA95-D0501DCE681C}">
      <dsp:nvSpPr>
        <dsp:cNvPr id="0" name=""/>
        <dsp:cNvSpPr/>
      </dsp:nvSpPr>
      <dsp:spPr>
        <a:xfrm rot="5400000">
          <a:off x="3402435" y="1012766"/>
          <a:ext cx="1129974" cy="5501053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rgbClr val="002060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 </a:t>
          </a:r>
          <a:r>
            <a:rPr lang="en-GB" sz="1400" kern="1200" dirty="0"/>
            <a:t>With key individuals -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 From library-related organisations e.g. Reading Agency, Libraries Connected, Youth Libraries Group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From youth-related organisations e.g. Girl Guides, Youth Employment UK, Youth Focus NW</a:t>
          </a:r>
        </a:p>
      </dsp:txBody>
      <dsp:txXfrm rot="-5400000">
        <a:off x="1216896" y="3253467"/>
        <a:ext cx="5445892" cy="1019652"/>
      </dsp:txXfrm>
    </dsp:sp>
    <dsp:sp modelId="{80B69F17-54AD-4E5E-A662-884EBB0D4D47}">
      <dsp:nvSpPr>
        <dsp:cNvPr id="0" name=""/>
        <dsp:cNvSpPr/>
      </dsp:nvSpPr>
      <dsp:spPr>
        <a:xfrm rot="5400000">
          <a:off x="-260763" y="5056121"/>
          <a:ext cx="1738421" cy="1216895"/>
        </a:xfrm>
        <a:prstGeom prst="chevron">
          <a:avLst/>
        </a:prstGeom>
        <a:solidFill>
          <a:schemeClr val="accent1">
            <a:lumMod val="60000"/>
            <a:lumOff val="40000"/>
          </a:schemeClr>
        </a:solidFill>
        <a:ln w="9525" cap="rnd" cmpd="sng" algn="ctr">
          <a:solidFill>
            <a:srgbClr val="002060"/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Focus Group</a:t>
          </a:r>
        </a:p>
      </dsp:txBody>
      <dsp:txXfrm rot="-5400000">
        <a:off x="1" y="5403806"/>
        <a:ext cx="1216895" cy="521526"/>
      </dsp:txXfrm>
    </dsp:sp>
    <dsp:sp modelId="{7A122316-A5B8-4B09-A40F-6E16FEB30816}">
      <dsp:nvSpPr>
        <dsp:cNvPr id="0" name=""/>
        <dsp:cNvSpPr/>
      </dsp:nvSpPr>
      <dsp:spPr>
        <a:xfrm rot="5400000">
          <a:off x="3393248" y="2608775"/>
          <a:ext cx="1129974" cy="5501053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rgbClr val="002060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/>
            <a:t>With a group of young people, from Oldham Youth Council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/>
            <a:t>Exploration of each of the seven principles in small groups and a whole group discussion of overall ideas. </a:t>
          </a:r>
        </a:p>
      </dsp:txBody>
      <dsp:txXfrm rot="-5400000">
        <a:off x="1207709" y="4849476"/>
        <a:ext cx="5445892" cy="10196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1C5DE-C41D-4D24-9BFF-585554BD97F3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80F02-01DE-4EA5-BFC9-B951FE2C1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29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80F02-01DE-4EA5-BFC9-B951FE2C1AD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7855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80F02-01DE-4EA5-BFC9-B951FE2C1AD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5485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80F02-01DE-4EA5-BFC9-B951FE2C1AD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6518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80F02-01DE-4EA5-BFC9-B951FE2C1AD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7308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80F02-01DE-4EA5-BFC9-B951FE2C1AD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5686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80F02-01DE-4EA5-BFC9-B951FE2C1ADE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636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80F02-01DE-4EA5-BFC9-B951FE2C1AD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991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80F02-01DE-4EA5-BFC9-B951FE2C1AD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7855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80F02-01DE-4EA5-BFC9-B951FE2C1AD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618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80F02-01DE-4EA5-BFC9-B951FE2C1AD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1795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80F02-01DE-4EA5-BFC9-B951FE2C1AD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5648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80F02-01DE-4EA5-BFC9-B951FE2C1AD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9648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80F02-01DE-4EA5-BFC9-B951FE2C1AD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9052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80F02-01DE-4EA5-BFC9-B951FE2C1AD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88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78A694D8-9F44-424B-B8D8-7FC03C1315F8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52E6B3E2-D884-46CE-A4A2-83D3DC0CC528}" type="slidenum">
              <a:rPr lang="en-GB" smtClean="0"/>
              <a:t>‹#›</a:t>
            </a:fld>
            <a:endParaRPr lang="en-GB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745588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694D8-9F44-424B-B8D8-7FC03C1315F8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B3E2-D884-46CE-A4A2-83D3DC0CC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71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694D8-9F44-424B-B8D8-7FC03C1315F8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B3E2-D884-46CE-A4A2-83D3DC0CC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332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694D8-9F44-424B-B8D8-7FC03C1315F8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B3E2-D884-46CE-A4A2-83D3DC0CC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042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694D8-9F44-424B-B8D8-7FC03C1315F8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B3E2-D884-46CE-A4A2-83D3DC0CC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332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694D8-9F44-424B-B8D8-7FC03C1315F8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B3E2-D884-46CE-A4A2-83D3DC0CC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039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694D8-9F44-424B-B8D8-7FC03C1315F8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B3E2-D884-46CE-A4A2-83D3DC0CC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67799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694D8-9F44-424B-B8D8-7FC03C1315F8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B3E2-D884-46CE-A4A2-83D3DC0CC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28896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694D8-9F44-424B-B8D8-7FC03C1315F8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B3E2-D884-46CE-A4A2-83D3DC0CC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94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78A694D8-9F44-424B-B8D8-7FC03C1315F8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52E6B3E2-D884-46CE-A4A2-83D3DC0CC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453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694D8-9F44-424B-B8D8-7FC03C1315F8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52E6B3E2-D884-46CE-A4A2-83D3DC0CC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944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694D8-9F44-424B-B8D8-7FC03C1315F8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B3E2-D884-46CE-A4A2-83D3DC0CC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289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694D8-9F44-424B-B8D8-7FC03C1315F8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B3E2-D884-46CE-A4A2-83D3DC0CC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677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694D8-9F44-424B-B8D8-7FC03C1315F8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B3E2-D884-46CE-A4A2-83D3DC0CC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38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694D8-9F44-424B-B8D8-7FC03C1315F8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B3E2-D884-46CE-A4A2-83D3DC0CC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959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694D8-9F44-424B-B8D8-7FC03C1315F8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B3E2-D884-46CE-A4A2-83D3DC0CC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395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694D8-9F44-424B-B8D8-7FC03C1315F8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B3E2-D884-46CE-A4A2-83D3DC0CC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0704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8A694D8-9F44-424B-B8D8-7FC03C1315F8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2E6B3E2-D884-46CE-A4A2-83D3DC0CC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348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4E78F-E50A-4282-AC59-71EDF7A15F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6917" y="914401"/>
            <a:ext cx="7309884" cy="3488266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Developing Principles for Working with Young People in Libraries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208C3CED-4325-4A1C-8C6D-B10DF43196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Marianne </a:t>
            </a:r>
            <a:r>
              <a:rPr lang="en-US" dirty="0" err="1"/>
              <a:t>Bamkin</a:t>
            </a:r>
            <a:r>
              <a:rPr lang="en-US" dirty="0"/>
              <a:t>: Birmingham City University</a:t>
            </a:r>
          </a:p>
          <a:p>
            <a:r>
              <a:rPr lang="en-US" dirty="0"/>
              <a:t>Sarah </a:t>
            </a:r>
            <a:r>
              <a:rPr lang="en-US" dirty="0" err="1"/>
              <a:t>McNicol</a:t>
            </a:r>
            <a:r>
              <a:rPr lang="en-US" dirty="0"/>
              <a:t> : Manchester Metropolitan University</a:t>
            </a:r>
          </a:p>
          <a:p>
            <a:endParaRPr lang="en-US" dirty="0"/>
          </a:p>
          <a:p>
            <a:endParaRPr lang="en-US" dirty="0"/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D23CC61-57DE-41B4-8744-BD65401710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1985" y="6368753"/>
            <a:ext cx="1422015" cy="489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73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A4E4A-B66B-4531-89AE-D2BE9A781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457200"/>
            <a:ext cx="7704667" cy="1068571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0070C0"/>
                </a:solidFill>
              </a:rPr>
              <a:t>What the focus group felt to be important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86318-C47F-4E36-A21D-C83C706D8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2046767"/>
            <a:ext cx="7943900" cy="4460359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/>
              <a:t>New and novel might be important on some occasions but activities do not have to be innovative to be excellent</a:t>
            </a:r>
          </a:p>
          <a:p>
            <a:r>
              <a:rPr lang="en-US" sz="2800" dirty="0"/>
              <a:t>Authentic translated as being comfortable asking for help - approachable</a:t>
            </a:r>
          </a:p>
          <a:p>
            <a:r>
              <a:rPr lang="en-US" sz="2800" dirty="0"/>
              <a:t>Exciting – fun, different, diversity</a:t>
            </a:r>
          </a:p>
          <a:p>
            <a:r>
              <a:rPr lang="en-US" sz="2800" dirty="0"/>
              <a:t>Co-operation, being treated as an equal, being accepted, relaxed welcome respect – not having to participate</a:t>
            </a:r>
          </a:p>
          <a:p>
            <a:r>
              <a:rPr lang="en-US" sz="2800" dirty="0"/>
              <a:t>Empowering, listened to and taken seriously</a:t>
            </a:r>
          </a:p>
          <a:p>
            <a:r>
              <a:rPr lang="en-US" sz="2800" dirty="0"/>
              <a:t>Progression, reflection and developing skills</a:t>
            </a:r>
          </a:p>
          <a:p>
            <a:r>
              <a:rPr lang="en-US" sz="2800" dirty="0"/>
              <a:t>Being part of a community, achieve together, supportive relationships</a:t>
            </a:r>
          </a:p>
          <a:p>
            <a:endParaRPr lang="en-US" dirty="0"/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670578-2B2F-4C39-A7C1-21FC99327E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3509" y="6370278"/>
            <a:ext cx="1420491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296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8C22F-C784-45BA-95DC-05B01B756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1223" y="457201"/>
            <a:ext cx="7405577" cy="1068571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0070C0"/>
                </a:solidFill>
              </a:rPr>
              <a:t>Why did young people say they participated in activities?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82FBF7-20C2-493C-8FE0-F2FEE203C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749" y="1770321"/>
            <a:ext cx="7985051" cy="4229495"/>
          </a:xfrm>
        </p:spPr>
        <p:txBody>
          <a:bodyPr>
            <a:normAutofit/>
          </a:bodyPr>
          <a:lstStyle/>
          <a:p>
            <a:r>
              <a:rPr lang="en-US" dirty="0"/>
              <a:t>One of the biggest incentives to participate in activities was knowing it could help them to get where they wanted to be in the future</a:t>
            </a:r>
          </a:p>
          <a:p>
            <a:r>
              <a:rPr lang="en-US" dirty="0"/>
              <a:t>Career ambitions-job interviews</a:t>
            </a:r>
          </a:p>
          <a:p>
            <a:r>
              <a:rPr lang="en-US" dirty="0"/>
              <a:t>Other activities </a:t>
            </a:r>
            <a:r>
              <a:rPr lang="en-US" dirty="0" err="1"/>
              <a:t>eg</a:t>
            </a:r>
            <a:r>
              <a:rPr lang="en-US" dirty="0"/>
              <a:t> involvement in politics</a:t>
            </a:r>
          </a:p>
          <a:p>
            <a:r>
              <a:rPr lang="en-US" dirty="0"/>
              <a:t>Having a lasting impact was also important to  members of the focus group – </a:t>
            </a:r>
            <a:r>
              <a:rPr lang="en-US" dirty="0" err="1"/>
              <a:t>eg</a:t>
            </a:r>
            <a:r>
              <a:rPr lang="en-US" dirty="0"/>
              <a:t> a piece of art that would stay in the library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0FA770-6925-453C-895A-2BC6FAD10B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523" y="6363995"/>
            <a:ext cx="1421477" cy="490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875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44911-111C-436A-B31E-114CB4000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457201"/>
            <a:ext cx="7954532" cy="7921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Key recommendations from interviews with 10 stakeholders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D5116-7711-4F00-A558-DB7C24406B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1878" y="1722474"/>
            <a:ext cx="7704667" cy="454847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Recruitment campaigns should highlight benefits to the volunteer and to other people – helping change society</a:t>
            </a:r>
          </a:p>
          <a:p>
            <a:r>
              <a:rPr lang="en-US" dirty="0"/>
              <a:t>Work with partner organisations and link with other accreditation </a:t>
            </a:r>
          </a:p>
          <a:p>
            <a:r>
              <a:rPr lang="en-US" dirty="0"/>
              <a:t>Provide a range of volunteering tasks </a:t>
            </a:r>
          </a:p>
          <a:p>
            <a:r>
              <a:rPr lang="en-US" dirty="0"/>
              <a:t>Trust and responsibility is important</a:t>
            </a:r>
          </a:p>
          <a:p>
            <a:r>
              <a:rPr lang="en-US" dirty="0"/>
              <a:t>Stretching but achievable challenges that build up personal skills and confidence</a:t>
            </a:r>
          </a:p>
          <a:p>
            <a:r>
              <a:rPr lang="en-US" dirty="0"/>
              <a:t>Diversity and inclusivity is important</a:t>
            </a:r>
          </a:p>
          <a:p>
            <a:r>
              <a:rPr lang="en-US" dirty="0"/>
              <a:t>Understand young people’s needs – time, pressures, control, relationships with other volunteers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1941F0-F53E-41B4-A079-2DAB684729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3509" y="6370278"/>
            <a:ext cx="1420491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404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E2B8AD7-26AC-467D-BEF7-31A51CE3B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015408"/>
          </a:xfrm>
        </p:spPr>
        <p:txBody>
          <a:bodyPr>
            <a:noAutofit/>
          </a:bodyPr>
          <a:lstStyle/>
          <a:p>
            <a:r>
              <a:rPr lang="en-GB" sz="2400" b="1" dirty="0">
                <a:solidFill>
                  <a:srgbClr val="0070C0"/>
                </a:solidFill>
              </a:rPr>
              <a:t>This report recommends that the following principles for working with young people in libraries are adopted.</a:t>
            </a:r>
            <a:br>
              <a:rPr lang="en-GB" sz="2400" b="1" dirty="0">
                <a:solidFill>
                  <a:srgbClr val="0070C0"/>
                </a:solidFill>
              </a:rPr>
            </a:br>
            <a:endParaRPr lang="en-GB" sz="2400" b="1" dirty="0">
              <a:solidFill>
                <a:srgbClr val="0070C0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1C13813-F477-4E0A-8090-8D46C760C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886" y="1366284"/>
            <a:ext cx="7704667" cy="5034515"/>
          </a:xfrm>
        </p:spPr>
        <p:txBody>
          <a:bodyPr>
            <a:normAutofit fontScale="47500" lnSpcReduction="20000"/>
          </a:bodyPr>
          <a:lstStyle/>
          <a:p>
            <a:pPr marL="0" lvl="0" indent="0">
              <a:buNone/>
            </a:pPr>
            <a:r>
              <a:rPr lang="en-GB" sz="2900" b="1" dirty="0"/>
              <a:t>Ensuring a positive and inclusive experience for all young people</a:t>
            </a:r>
            <a:endParaRPr lang="en-GB" sz="2900" dirty="0"/>
          </a:p>
          <a:p>
            <a:r>
              <a:rPr lang="en-GB" dirty="0"/>
              <a:t>This includes feeling welcome and comfortable; being treated as an equal and accepted; and being able to choose whether, when and how young people participate.</a:t>
            </a:r>
          </a:p>
          <a:p>
            <a:pPr marL="0" lvl="0" indent="0">
              <a:buNone/>
            </a:pPr>
            <a:r>
              <a:rPr lang="en-GB" sz="2900" b="1" dirty="0"/>
              <a:t>Being fun, exciting and inspiring for young people</a:t>
            </a:r>
            <a:endParaRPr lang="en-GB" sz="2900" dirty="0"/>
          </a:p>
          <a:p>
            <a:r>
              <a:rPr lang="en-GB" dirty="0"/>
              <a:t>This principle is concerned with offering a variety of activities that promote fun and help young people to have positive attitudes towards other library-based activities in the future.</a:t>
            </a:r>
          </a:p>
          <a:p>
            <a:pPr marL="0" lvl="0" indent="0">
              <a:buNone/>
            </a:pPr>
            <a:r>
              <a:rPr lang="en-GB" sz="2900" b="1" dirty="0"/>
              <a:t>Developing community belonging and ownership for young people</a:t>
            </a:r>
            <a:endParaRPr lang="en-GB" sz="2900" dirty="0"/>
          </a:p>
          <a:p>
            <a:r>
              <a:rPr lang="en-GB" dirty="0"/>
              <a:t>The key ideas in this principle revolve around feeling part of a community, through which young people both give and receive support; having a sense of ownership; and making a positive difference.</a:t>
            </a:r>
          </a:p>
          <a:p>
            <a:pPr marL="0" lvl="0" indent="0">
              <a:buNone/>
            </a:pPr>
            <a:r>
              <a:rPr lang="en-GB" sz="2900" b="1" dirty="0"/>
              <a:t>Being trustworthy, reliable and relevant</a:t>
            </a:r>
            <a:endParaRPr lang="en-GB" sz="2900" dirty="0"/>
          </a:p>
          <a:p>
            <a:r>
              <a:rPr lang="en-GB" dirty="0"/>
              <a:t>The notion of the library as a safe space for young people to explore and experiment, within which they are trusted and treated with respect is central to this principle.</a:t>
            </a:r>
          </a:p>
          <a:p>
            <a:pPr marL="0" lvl="0" indent="0">
              <a:buNone/>
            </a:pPr>
            <a:r>
              <a:rPr lang="en-GB" sz="2900" b="1" dirty="0"/>
              <a:t>Listening to, valuing and involving young people</a:t>
            </a:r>
            <a:endParaRPr lang="en-GB" sz="2900" dirty="0"/>
          </a:p>
          <a:p>
            <a:r>
              <a:rPr lang="en-GB" dirty="0"/>
              <a:t>This includes taking a youth-focussed approach that includes empowering young people as decision-makers; listening to them as equals and taking their views seriously; and valuing their skills.</a:t>
            </a:r>
          </a:p>
          <a:p>
            <a:pPr marL="0" lvl="0" indent="0">
              <a:buNone/>
            </a:pPr>
            <a:r>
              <a:rPr lang="en-GB" sz="2900" b="1" dirty="0"/>
              <a:t>Working together for excellence and accessibility</a:t>
            </a:r>
            <a:endParaRPr lang="en-GB" sz="2900" dirty="0"/>
          </a:p>
          <a:p>
            <a:r>
              <a:rPr lang="en-GB" dirty="0"/>
              <a:t>This principle involves working in partnership with other types of organisations and with young people as collaborators; ensuring safety and welfare issues are addressed, including the need for staff training; and ensuring opportunities are accessible to as wide a group of young people as possible.</a:t>
            </a:r>
          </a:p>
          <a:p>
            <a:pPr marL="0" lvl="0" indent="0">
              <a:buNone/>
            </a:pPr>
            <a:r>
              <a:rPr lang="en-GB" sz="2900" b="1" dirty="0"/>
              <a:t>Enabling young people’s life chances, confidence and well-being</a:t>
            </a:r>
            <a:endParaRPr lang="en-GB" sz="2900" dirty="0"/>
          </a:p>
          <a:p>
            <a:r>
              <a:rPr lang="en-GB" dirty="0"/>
              <a:t>This includes helping young people to achieve career and other life goals, including less tangible outcomes such as increased confidence and improved wellbeing.</a:t>
            </a:r>
          </a:p>
          <a:p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7E77D13-B802-4BE0-81CE-EAEAD5D44C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3509" y="6370278"/>
            <a:ext cx="1420491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131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6FCD0-2348-4D9F-B5E6-D99B44FC1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64858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70C0"/>
                </a:solidFill>
              </a:rPr>
              <a:t>Next steps for libraries?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308EF-7A12-4834-AABB-D8E764448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1196163"/>
            <a:ext cx="7704667" cy="48036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Use </a:t>
            </a:r>
            <a:r>
              <a:rPr lang="en-US" sz="3200"/>
              <a:t>the template to:</a:t>
            </a:r>
            <a:endParaRPr lang="en-US" sz="3200" dirty="0"/>
          </a:p>
          <a:p>
            <a:r>
              <a:rPr lang="en-US" sz="3200" dirty="0"/>
              <a:t>Design projects and </a:t>
            </a:r>
            <a:r>
              <a:rPr lang="en-US" sz="3200" dirty="0" err="1"/>
              <a:t>programmes</a:t>
            </a:r>
            <a:r>
              <a:rPr lang="en-US" sz="3200" dirty="0"/>
              <a:t> within the new Principles framework</a:t>
            </a:r>
          </a:p>
          <a:p>
            <a:r>
              <a:rPr lang="en-US" sz="3200" dirty="0"/>
              <a:t>Evaluation of impact</a:t>
            </a:r>
            <a:endParaRPr lang="en-GB" sz="3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E5A31E-657A-41E5-BFF4-4AF5C9E5C2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3509" y="6370278"/>
            <a:ext cx="1420491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852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7AB7F9A-6B4F-4759-A4C8-E2C0286A97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3509" y="6370278"/>
            <a:ext cx="1420491" cy="48772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C0688-C470-444A-9D91-A3576BA90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552893"/>
            <a:ext cx="7704667" cy="5446923"/>
          </a:xfrm>
        </p:spPr>
        <p:txBody>
          <a:bodyPr/>
          <a:lstStyle/>
          <a:p>
            <a:pPr marL="0" indent="0">
              <a:buNone/>
            </a:pPr>
            <a:r>
              <a:rPr lang="en-GB" sz="3600" b="1" dirty="0">
                <a:solidFill>
                  <a:schemeClr val="accent1">
                    <a:lumMod val="75000"/>
                  </a:schemeClr>
                </a:solidFill>
              </a:rPr>
              <a:t>Introduction</a:t>
            </a:r>
          </a:p>
          <a:p>
            <a:pPr marL="0" indent="0">
              <a:buNone/>
            </a:pPr>
            <a:r>
              <a:rPr lang="en-GB" sz="3600" dirty="0"/>
              <a:t>Funded by Paul Hamlyn and  commissioned by The Reading Agency this work provides the sector with a long-term sustainable legacy by using the best practice and learning from Reading Hack to shape the way it engages and works with young people</a:t>
            </a:r>
            <a:r>
              <a:rPr lang="en-GB" dirty="0"/>
              <a:t>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1042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D5CD97D4-CA80-4827-9BFF-43196BB59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6081" y="836114"/>
            <a:ext cx="7704137" cy="5185772"/>
          </a:xfrm>
        </p:spPr>
        <p:txBody>
          <a:bodyPr>
            <a:normAutofit lnSpcReduction="10000"/>
          </a:bodyPr>
          <a:lstStyle/>
          <a:p>
            <a:endParaRPr lang="en-GB" dirty="0"/>
          </a:p>
          <a:p>
            <a:r>
              <a:rPr lang="en-GB" b="1" dirty="0">
                <a:solidFill>
                  <a:srgbClr val="0070C0"/>
                </a:solidFill>
              </a:rPr>
              <a:t>The aim of the project </a:t>
            </a:r>
          </a:p>
          <a:p>
            <a:pPr marL="0" indent="0">
              <a:buNone/>
            </a:pPr>
            <a:r>
              <a:rPr lang="en-GB" i="1" dirty="0"/>
              <a:t>To develop a set of guiding principles for the library sector which will set down secure practices for working with young people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b="1" dirty="0">
                <a:solidFill>
                  <a:srgbClr val="0070C0"/>
                </a:solidFill>
              </a:rPr>
              <a:t>Achieved through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tx2"/>
                </a:solidFill>
              </a:rPr>
              <a:t>examining key learning from the Reading Hack programme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tx2"/>
                </a:solidFill>
              </a:rPr>
              <a:t>identifying priorities of libraries and young people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tx2"/>
                </a:solidFill>
              </a:rPr>
              <a:t>examining existing principles of working with young people, e.g. ACE QPs.</a:t>
            </a:r>
          </a:p>
          <a:p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DA395C-82D1-4D49-8B94-AFC228F627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3509" y="6370278"/>
            <a:ext cx="1420491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390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E2B8AD7-26AC-467D-BEF7-31A51CE3B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457201"/>
            <a:ext cx="2133207" cy="198120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5570352-C844-483D-9680-ED1B09835D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759940" y="6358958"/>
            <a:ext cx="1420491" cy="487722"/>
          </a:xfrm>
          <a:prstGeom prst="rect">
            <a:avLst/>
          </a:prstGeom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8B81DE88-4A41-4A6E-B468-BECF61510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3029" y="787130"/>
            <a:ext cx="1428917" cy="580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95220" rIns="685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685800"/>
            <a:r>
              <a:rPr lang="en-GB" altLang="en-US" sz="975" b="1" dirty="0">
                <a:solidFill>
                  <a:srgbClr val="4F81BD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M</a:t>
            </a:r>
            <a:r>
              <a:rPr lang="en-GB" altLang="en-US" sz="975" b="1" dirty="0" bmk="">
                <a:solidFill>
                  <a:srgbClr val="4F81BD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ethodology</a:t>
            </a:r>
            <a:endParaRPr lang="en-GB" altLang="en-US" sz="975" b="1" dirty="0">
              <a:solidFill>
                <a:srgbClr val="4F81BD"/>
              </a:solidFill>
              <a:latin typeface="Cambria" panose="02040503050406030204" pitchFamily="18" charset="0"/>
              <a:ea typeface="Times New Roman" panose="02020603050405020304" pitchFamily="18" charset="0"/>
              <a:cs typeface="Vrinda" panose="020B0502040204020203" pitchFamily="34" charset="0"/>
            </a:endParaRPr>
          </a:p>
          <a:p>
            <a:pPr defTabSz="685800"/>
            <a:r>
              <a:rPr lang="en-GB" altLang="en-US" sz="825" dirty="0">
                <a:latin typeface="Calibri" panose="020F0502020204030204" pitchFamily="34" charset="0"/>
                <a:ea typeface="Calibri" panose="020F0502020204030204" pitchFamily="34" charset="0"/>
                <a:cs typeface="Vrinda" panose="020B0502040204020203" pitchFamily="34" charset="0"/>
              </a:rPr>
              <a:t>Data was gathered as follows:</a:t>
            </a:r>
            <a:endParaRPr lang="en-GB" altLang="en-US" sz="375" dirty="0"/>
          </a:p>
          <a:p>
            <a:pPr defTabSz="685800"/>
            <a:endParaRPr lang="en-GB" altLang="en-US" sz="1350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7AAD2B42-22F6-44C9-AE41-04A13CE159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76434588"/>
              </p:ext>
            </p:extLst>
          </p:nvPr>
        </p:nvGraphicFramePr>
        <p:xfrm>
          <a:off x="1384059" y="63795"/>
          <a:ext cx="6717949" cy="6539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Rectangle 3">
            <a:extLst>
              <a:ext uri="{FF2B5EF4-FFF2-40B4-BE49-F238E27FC236}">
                <a16:creationId xmlns:a16="http://schemas.microsoft.com/office/drawing/2014/main" id="{EC31574B-9334-4D9E-A900-1FE835DDF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5159407"/>
            <a:ext cx="138564" cy="403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en-GB" altLang="en-US" sz="825">
                <a:latin typeface="Arial" panose="020B0604020202020204" pitchFamily="34" charset="0"/>
                <a:ea typeface="Calibri" panose="020F0502020204030204" pitchFamily="34" charset="0"/>
                <a:cs typeface="Vrinda" panose="020B0502040204020203" pitchFamily="34" charset="0"/>
              </a:rPr>
            </a:br>
            <a:endParaRPr lang="en-GB" altLang="en-US" sz="135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4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E2B8AD7-26AC-467D-BEF7-31A51CE3B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249325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dirty="0">
                <a:solidFill>
                  <a:srgbClr val="0070C0"/>
                </a:solidFill>
              </a:rPr>
              <a:t>Survey: young people were asked to  rate 28 statements in relation to ACE Quality Principles. </a:t>
            </a:r>
            <a:br>
              <a:rPr lang="en-US" sz="2800" b="1" dirty="0">
                <a:solidFill>
                  <a:srgbClr val="0070C0"/>
                </a:solidFill>
              </a:rPr>
            </a:br>
            <a:r>
              <a:rPr lang="en-US" sz="2800" b="1" dirty="0">
                <a:solidFill>
                  <a:srgbClr val="0070C0"/>
                </a:solidFill>
              </a:rPr>
              <a:t>Top ten were:</a:t>
            </a:r>
            <a:endParaRPr lang="en-GB" sz="2800" b="1" dirty="0">
              <a:solidFill>
                <a:srgbClr val="0070C0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1C13813-F477-4E0A-8090-8D46C760C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1749056"/>
            <a:ext cx="7704667" cy="491224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80% of respondents felt the following ten statements to be important or very important: </a:t>
            </a:r>
          </a:p>
          <a:p>
            <a:pPr lvl="0"/>
            <a:r>
              <a:rPr lang="en-GB" dirty="0"/>
              <a:t>I have fun (89.1%)</a:t>
            </a:r>
          </a:p>
          <a:p>
            <a:pPr lvl="0"/>
            <a:r>
              <a:rPr lang="en-GB" dirty="0"/>
              <a:t>I am treated as an equal (87.4%)</a:t>
            </a:r>
          </a:p>
          <a:p>
            <a:pPr lvl="0"/>
            <a:r>
              <a:rPr lang="en-GB" dirty="0"/>
              <a:t>I feel welcome (87.3%)</a:t>
            </a:r>
          </a:p>
          <a:p>
            <a:pPr lvl="0"/>
            <a:r>
              <a:rPr lang="en-GB" dirty="0"/>
              <a:t>I feel I can be myself (85.6%)</a:t>
            </a:r>
          </a:p>
          <a:p>
            <a:pPr lvl="0"/>
            <a:r>
              <a:rPr lang="en-GB" dirty="0"/>
              <a:t>The activity is well-organised (84.3%)</a:t>
            </a:r>
          </a:p>
          <a:p>
            <a:pPr lvl="0"/>
            <a:r>
              <a:rPr lang="en-GB" dirty="0"/>
              <a:t>My feedback and suggestions to improve the activities are taken seriously (84.3%).</a:t>
            </a:r>
          </a:p>
          <a:p>
            <a:pPr lvl="0"/>
            <a:r>
              <a:rPr lang="en-GB" dirty="0"/>
              <a:t>I feel like my ideas are listened to (82.8%)</a:t>
            </a:r>
          </a:p>
          <a:p>
            <a:pPr lvl="0"/>
            <a:r>
              <a:rPr lang="en-GB" dirty="0"/>
              <a:t>My skills are valued (81.8%)</a:t>
            </a:r>
          </a:p>
          <a:p>
            <a:pPr lvl="0"/>
            <a:r>
              <a:rPr lang="en-GB" dirty="0"/>
              <a:t>I learn new skills or develop existing skills (81.2%)</a:t>
            </a:r>
          </a:p>
          <a:p>
            <a:pPr lvl="0"/>
            <a:r>
              <a:rPr lang="en-GB" dirty="0"/>
              <a:t>I feel comfortable trying new things (80.6%).</a:t>
            </a:r>
          </a:p>
          <a:p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6680190-BB27-4394-BFA3-E7F57BFCD9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3509" y="6370278"/>
            <a:ext cx="1420491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889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22077-BB34-43A8-85C8-12AE23510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307804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b="1" dirty="0">
                <a:solidFill>
                  <a:srgbClr val="0070C0"/>
                </a:solidFill>
              </a:rPr>
              <a:t>The five statements rated as important or very important by the smallest proportions of respondents were:</a:t>
            </a:r>
            <a:br>
              <a:rPr lang="en-GB" sz="2800" b="1" dirty="0">
                <a:solidFill>
                  <a:srgbClr val="0070C0"/>
                </a:solidFill>
              </a:rPr>
            </a:br>
            <a:endParaRPr lang="en-GB" sz="2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707F6-0DEA-4924-855B-1080B293F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1568302"/>
            <a:ext cx="7704667" cy="4431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1.	Other young people lead the activities (42.0% rated as important or very important)</a:t>
            </a:r>
          </a:p>
          <a:p>
            <a:pPr marL="0" indent="0">
              <a:buNone/>
            </a:pPr>
            <a:r>
              <a:rPr lang="en-GB" dirty="0"/>
              <a:t>2.	I am encouraged to lead parts of the activities (47.9%)</a:t>
            </a:r>
          </a:p>
          <a:p>
            <a:pPr marL="0" indent="0">
              <a:buNone/>
            </a:pPr>
            <a:r>
              <a:rPr lang="en-GB" dirty="0"/>
              <a:t>3.	I can help to solve real-life problems (52.6%)</a:t>
            </a:r>
          </a:p>
          <a:p>
            <a:pPr marL="0" indent="0">
              <a:buNone/>
            </a:pPr>
            <a:r>
              <a:rPr lang="en-GB" dirty="0"/>
              <a:t>4.	The experience is different from being in school, college or university (53.0%)</a:t>
            </a:r>
          </a:p>
          <a:p>
            <a:pPr marL="0" indent="0">
              <a:buNone/>
            </a:pPr>
            <a:r>
              <a:rPr lang="en-GB" dirty="0"/>
              <a:t>5.	My skills or learning are formally recognised (64.3%).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BD6E5A2-E399-419E-B925-5DAC79FF93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3509" y="6370278"/>
            <a:ext cx="1420491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361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9784A-5C05-48E7-8DB7-AE0A89E43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5417" y="217967"/>
            <a:ext cx="7704667" cy="925032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>
                <a:solidFill>
                  <a:srgbClr val="0070C0"/>
                </a:solidFill>
              </a:rPr>
              <a:t>Other factors identified by young people as important</a:t>
            </a:r>
            <a:endParaRPr lang="en-GB" sz="32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3452EC-EAE3-4BE7-A71E-C9BE08BDD1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9710" y="1956390"/>
            <a:ext cx="3739896" cy="5098313"/>
          </a:xfrm>
        </p:spPr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r>
              <a:rPr lang="en-GB" sz="6400" b="1" dirty="0"/>
              <a:t>Striving for excellence and innovation</a:t>
            </a:r>
            <a:r>
              <a:rPr lang="en-GB" sz="6400" dirty="0"/>
              <a:t> </a:t>
            </a:r>
          </a:p>
          <a:p>
            <a:r>
              <a:rPr lang="en-GB" sz="6400" dirty="0"/>
              <a:t>Make sure it is current and new</a:t>
            </a:r>
          </a:p>
          <a:p>
            <a:r>
              <a:rPr lang="en-GB" sz="6400" dirty="0"/>
              <a:t> Accessibility (easy to attend)</a:t>
            </a:r>
          </a:p>
          <a:p>
            <a:pPr marL="0" lvl="0" indent="0">
              <a:buNone/>
            </a:pPr>
            <a:r>
              <a:rPr lang="en-GB" sz="6400" b="1" dirty="0"/>
              <a:t>Being authentic</a:t>
            </a:r>
          </a:p>
          <a:p>
            <a:r>
              <a:rPr lang="en-GB" sz="6400" dirty="0"/>
              <a:t>I feel that I can express my creativity </a:t>
            </a:r>
          </a:p>
          <a:p>
            <a:pPr marL="0" lvl="0" indent="0">
              <a:buNone/>
            </a:pPr>
            <a:r>
              <a:rPr lang="en-GB" sz="6400" b="1" dirty="0"/>
              <a:t>Being exciting, inspiring and engaging</a:t>
            </a:r>
          </a:p>
          <a:p>
            <a:pPr lvl="0"/>
            <a:r>
              <a:rPr lang="en-GB" sz="6400" dirty="0"/>
              <a:t>Being cool</a:t>
            </a:r>
          </a:p>
          <a:p>
            <a:pPr lvl="0"/>
            <a:r>
              <a:rPr lang="en-GB" sz="6400" dirty="0"/>
              <a:t>It’s not being seen as nerdy</a:t>
            </a:r>
          </a:p>
          <a:p>
            <a:pPr lvl="0"/>
            <a:r>
              <a:rPr lang="en-GB" sz="6400" dirty="0"/>
              <a:t>Not as strict, allowed to speak</a:t>
            </a:r>
          </a:p>
          <a:p>
            <a:pPr marL="0" lvl="0" indent="0">
              <a:buNone/>
            </a:pPr>
            <a:r>
              <a:rPr lang="en-GB" sz="6400" b="1" dirty="0"/>
              <a:t>Ensuring a positive and inclusive experience</a:t>
            </a:r>
          </a:p>
          <a:p>
            <a:pPr lvl="0"/>
            <a:r>
              <a:rPr lang="en-GB" sz="6400" dirty="0"/>
              <a:t>Just to feel comfortable and enjoy the activity</a:t>
            </a:r>
          </a:p>
          <a:p>
            <a:pPr lvl="0"/>
            <a:r>
              <a:rPr lang="en-GB" sz="6400" dirty="0"/>
              <a:t>Everyone is kind and accepting</a:t>
            </a:r>
          </a:p>
          <a:p>
            <a:pPr lvl="0"/>
            <a:r>
              <a:rPr lang="en-GB" sz="6400" dirty="0"/>
              <a:t>To feel safe and able to talk freely</a:t>
            </a:r>
          </a:p>
          <a:p>
            <a:pPr lvl="0"/>
            <a:r>
              <a:rPr lang="en-GB" sz="6400" dirty="0"/>
              <a:t>People who don’t like reading are involved and encouraged to take part</a:t>
            </a:r>
          </a:p>
          <a:p>
            <a:pPr lvl="0"/>
            <a:endParaRPr lang="en-GB" sz="6400" dirty="0"/>
          </a:p>
          <a:p>
            <a:endParaRPr lang="en-GB" sz="6400" dirty="0"/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BAD916-D858-41CD-8B23-6909891C07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70188" y="1536404"/>
            <a:ext cx="3739896" cy="3301410"/>
          </a:xfrm>
        </p:spPr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r>
              <a:rPr lang="en-GB" sz="6400" b="1" dirty="0"/>
              <a:t>Actively involving children and young people</a:t>
            </a:r>
          </a:p>
          <a:p>
            <a:r>
              <a:rPr lang="en-GB" sz="6400" dirty="0"/>
              <a:t>Getting your opinions put into action</a:t>
            </a:r>
          </a:p>
          <a:p>
            <a:r>
              <a:rPr lang="en-GB" sz="6400" dirty="0"/>
              <a:t>I feel as though people are listening to me</a:t>
            </a:r>
          </a:p>
          <a:p>
            <a:pPr marL="0" lvl="0" indent="0">
              <a:buNone/>
            </a:pPr>
            <a:r>
              <a:rPr lang="en-GB" sz="6400" b="1" dirty="0"/>
              <a:t>Enabling personal progression</a:t>
            </a:r>
          </a:p>
          <a:p>
            <a:r>
              <a:rPr lang="en-GB" sz="6400" dirty="0"/>
              <a:t>It is recognised by people outside the library as being valuable</a:t>
            </a:r>
          </a:p>
          <a:p>
            <a:pPr marL="0" lvl="0" indent="0">
              <a:buNone/>
            </a:pPr>
            <a:r>
              <a:rPr lang="en-GB" sz="6400" b="1" dirty="0"/>
              <a:t>Developing belonging and ownership</a:t>
            </a:r>
          </a:p>
          <a:p>
            <a:r>
              <a:rPr lang="en-GB" sz="6400" dirty="0"/>
              <a:t>Taking part and teamwork.</a:t>
            </a:r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292C69-EE19-472F-A468-CA84552CC7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3509" y="6370278"/>
            <a:ext cx="1420491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234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CB704-5F22-4E62-A83B-8B89A0194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5D64C-D127-49B8-BBE6-82C27F560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1938670"/>
            <a:ext cx="7704667" cy="3332816"/>
          </a:xfrm>
          <a:solidFill>
            <a:srgbClr val="00B0F0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/>
              <a:t>Quality relationship  with adults involved was felt to be more important than activities being peer-led</a:t>
            </a:r>
            <a:endParaRPr lang="en-GB" sz="4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0E24CC-0C88-4EF6-9C0D-9D0FFD42A2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3509" y="6370278"/>
            <a:ext cx="1420491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934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9B8F7-F904-4DAA-BDB4-3ADDF06AD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80807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Some age group  differences e.g.</a:t>
            </a:r>
            <a:endParaRPr lang="en-GB"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56CB1-BCC5-4A0B-8A63-ABA8114F2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1201479"/>
            <a:ext cx="7704667" cy="4798337"/>
          </a:xfrm>
        </p:spPr>
        <p:txBody>
          <a:bodyPr>
            <a:normAutofit/>
          </a:bodyPr>
          <a:lstStyle/>
          <a:p>
            <a:r>
              <a:rPr lang="en-US" sz="3200" dirty="0"/>
              <a:t>I can help solve real life problems and freedom to  experiment were important to younger teens</a:t>
            </a:r>
          </a:p>
          <a:p>
            <a:endParaRPr lang="en-US" sz="3200" dirty="0"/>
          </a:p>
          <a:p>
            <a:r>
              <a:rPr lang="en-US" sz="3200" dirty="0"/>
              <a:t>Under 13s and 16-19s were more likely to think learning new skills or formal recognition was important</a:t>
            </a:r>
            <a:endParaRPr lang="en-GB" sz="3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CC616E-DBCC-4878-96A1-EC0BEB8EF2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3509" y="6370278"/>
            <a:ext cx="1420491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5255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524</TotalTime>
  <Words>1092</Words>
  <Application>Microsoft Office PowerPoint</Application>
  <PresentationFormat>On-screen Show (4:3)</PresentationFormat>
  <Paragraphs>134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Cambria</vt:lpstr>
      <vt:lpstr>Corbel</vt:lpstr>
      <vt:lpstr>Times New Roman</vt:lpstr>
      <vt:lpstr>Vrinda</vt:lpstr>
      <vt:lpstr>Wingdings</vt:lpstr>
      <vt:lpstr>Parallax</vt:lpstr>
      <vt:lpstr>Developing Principles for Working with Young People in Libraries</vt:lpstr>
      <vt:lpstr>PowerPoint Presentation</vt:lpstr>
      <vt:lpstr>PowerPoint Presentation</vt:lpstr>
      <vt:lpstr>PowerPoint Presentation</vt:lpstr>
      <vt:lpstr>Survey: young people were asked to  rate 28 statements in relation to ACE Quality Principles.  Top ten were:</vt:lpstr>
      <vt:lpstr>The five statements rated as important or very important by the smallest proportions of respondents were: </vt:lpstr>
      <vt:lpstr>Other factors identified by young people as important</vt:lpstr>
      <vt:lpstr>PowerPoint Presentation</vt:lpstr>
      <vt:lpstr>Some age group  differences e.g.</vt:lpstr>
      <vt:lpstr>What the focus group felt to be important</vt:lpstr>
      <vt:lpstr>Why did young people say they participated in activities?</vt:lpstr>
      <vt:lpstr>Key recommendations from interviews with 10 stakeholders</vt:lpstr>
      <vt:lpstr>This report recommends that the following principles for working with young people in libraries are adopted. </vt:lpstr>
      <vt:lpstr>Next steps for libraries?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Principles for Working with Young People in Libraries</dc:title>
  <dc:creator>Sarah Mears</dc:creator>
  <cp:lastModifiedBy>Ball, Sue (F&amp;C)</cp:lastModifiedBy>
  <cp:revision>39</cp:revision>
  <cp:lastPrinted>2019-05-13T07:18:04Z</cp:lastPrinted>
  <dcterms:created xsi:type="dcterms:W3CDTF">2019-05-07T13:13:18Z</dcterms:created>
  <dcterms:modified xsi:type="dcterms:W3CDTF">2019-06-19T15:03:38Z</dcterms:modified>
</cp:coreProperties>
</file>