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5" r:id="rId3"/>
    <p:sldId id="257" r:id="rId4"/>
    <p:sldId id="261" r:id="rId5"/>
    <p:sldId id="275" r:id="rId6"/>
    <p:sldId id="267" r:id="rId7"/>
    <p:sldId id="276" r:id="rId8"/>
    <p:sldId id="268" r:id="rId9"/>
    <p:sldId id="271" r:id="rId10"/>
    <p:sldId id="272" r:id="rId11"/>
    <p:sldId id="269" r:id="rId12"/>
    <p:sldId id="270" r:id="rId13"/>
    <p:sldId id="277" r:id="rId14"/>
    <p:sldId id="258" r:id="rId15"/>
    <p:sldId id="259" r:id="rId16"/>
    <p:sldId id="273"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615" autoAdjust="0"/>
    <p:restoredTop sz="86447" autoAdjust="0"/>
  </p:normalViewPr>
  <p:slideViewPr>
    <p:cSldViewPr>
      <p:cViewPr varScale="1">
        <p:scale>
          <a:sx n="82" d="100"/>
          <a:sy n="82" d="100"/>
        </p:scale>
        <p:origin x="-78" y="-348"/>
      </p:cViewPr>
      <p:guideLst>
        <p:guide orient="horz" pos="2160"/>
        <p:guide pos="2880"/>
      </p:guideLst>
    </p:cSldViewPr>
  </p:slideViewPr>
  <p:outlineViewPr>
    <p:cViewPr>
      <p:scale>
        <a:sx n="33" d="100"/>
        <a:sy n="33" d="100"/>
      </p:scale>
      <p:origin x="0" y="6222"/>
    </p:cViewPr>
  </p:outlineViewPr>
  <p:notesTextViewPr>
    <p:cViewPr>
      <p:scale>
        <a:sx n="1" d="1"/>
        <a:sy n="1" d="1"/>
      </p:scale>
      <p:origin x="0" y="0"/>
    </p:cViewPr>
  </p:notesTextViewPr>
  <p:sorterViewPr>
    <p:cViewPr>
      <p:scale>
        <a:sx n="100" d="100"/>
        <a:sy n="100" d="100"/>
      </p:scale>
      <p:origin x="0" y="300"/>
    </p:cViewPr>
  </p:sorterViewPr>
  <p:notesViewPr>
    <p:cSldViewPr>
      <p:cViewPr varScale="1">
        <p:scale>
          <a:sx n="76" d="100"/>
          <a:sy n="76" d="100"/>
        </p:scale>
        <p:origin x="-216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ECA57A8-1537-416C-A64C-2EF44F759A1F}" type="datetimeFigureOut">
              <a:rPr lang="en-GB" smtClean="0"/>
              <a:t>16/03/2016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30EB055-A005-4583-8B86-7515E086CB3A}" type="slidenum">
              <a:rPr lang="en-GB" smtClean="0"/>
              <a:t>‹#›</a:t>
            </a:fld>
            <a:endParaRPr lang="en-GB"/>
          </a:p>
        </p:txBody>
      </p:sp>
    </p:spTree>
    <p:extLst>
      <p:ext uri="{BB962C8B-B14F-4D97-AF65-F5344CB8AC3E}">
        <p14:creationId xmlns:p14="http://schemas.microsoft.com/office/powerpoint/2010/main" val="3532591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0EB055-A005-4583-8B86-7515E086CB3A}" type="slidenum">
              <a:rPr lang="en-GB" smtClean="0"/>
              <a:t>1</a:t>
            </a:fld>
            <a:endParaRPr lang="en-GB"/>
          </a:p>
        </p:txBody>
      </p:sp>
    </p:spTree>
    <p:extLst>
      <p:ext uri="{BB962C8B-B14F-4D97-AF65-F5344CB8AC3E}">
        <p14:creationId xmlns:p14="http://schemas.microsoft.com/office/powerpoint/2010/main" val="542426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We talk about sharing rhymes with babies – at nappy times and any time.</a:t>
            </a:r>
          </a:p>
          <a:p>
            <a:r>
              <a:rPr lang="en-GB" dirty="0"/>
              <a:t> </a:t>
            </a:r>
          </a:p>
          <a:p>
            <a:pPr lvl="0"/>
            <a:r>
              <a:rPr lang="en-GB" dirty="0"/>
              <a:t>We sing some rhymes together from a sheet provided that has rhymes aimed at very young babies.</a:t>
            </a:r>
          </a:p>
          <a:p>
            <a:endParaRPr lang="en-GB" dirty="0"/>
          </a:p>
        </p:txBody>
      </p:sp>
      <p:sp>
        <p:nvSpPr>
          <p:cNvPr id="4" name="Slide Number Placeholder 3"/>
          <p:cNvSpPr>
            <a:spLocks noGrp="1"/>
          </p:cNvSpPr>
          <p:nvPr>
            <p:ph type="sldNum" sz="quarter" idx="10"/>
          </p:nvPr>
        </p:nvSpPr>
        <p:spPr/>
        <p:txBody>
          <a:bodyPr/>
          <a:lstStyle/>
          <a:p>
            <a:fld id="{930EB055-A005-4583-8B86-7515E086CB3A}" type="slidenum">
              <a:rPr lang="en-GB" smtClean="0"/>
              <a:t>10</a:t>
            </a:fld>
            <a:endParaRPr lang="en-GB"/>
          </a:p>
        </p:txBody>
      </p:sp>
    </p:spTree>
    <p:extLst>
      <p:ext uri="{BB962C8B-B14F-4D97-AF65-F5344CB8AC3E}">
        <p14:creationId xmlns:p14="http://schemas.microsoft.com/office/powerpoint/2010/main" val="2862484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feedback and </a:t>
            </a:r>
            <a:r>
              <a:rPr lang="en-GB" b="1" dirty="0" smtClean="0"/>
              <a:t>monitoring</a:t>
            </a:r>
          </a:p>
          <a:p>
            <a:endParaRPr lang="en-GB" dirty="0"/>
          </a:p>
          <a:p>
            <a:r>
              <a:rPr lang="en-GB" dirty="0"/>
              <a:t>We monitor the number of sessions held and gather comments from attendees but we do not have any County or individual library targets. </a:t>
            </a:r>
            <a:endParaRPr lang="en-GB" dirty="0" smtClean="0"/>
          </a:p>
          <a:p>
            <a:endParaRPr lang="en-GB" dirty="0"/>
          </a:p>
          <a:p>
            <a:r>
              <a:rPr lang="en-GB" dirty="0" smtClean="0"/>
              <a:t>We </a:t>
            </a:r>
            <a:r>
              <a:rPr lang="en-GB" dirty="0"/>
              <a:t>also do not formally track if people attending the sessions then come and use the library. We do know that where a member of staff attends each cohort of “Welcome to the world groups” – this has a positive impact on increasing attendance at BRT in that library,</a:t>
            </a:r>
          </a:p>
          <a:p>
            <a:r>
              <a:rPr lang="en-GB" dirty="0"/>
              <a:t> </a:t>
            </a:r>
          </a:p>
          <a:p>
            <a:r>
              <a:rPr lang="en-GB" dirty="0"/>
              <a:t> </a:t>
            </a:r>
          </a:p>
          <a:p>
            <a:endParaRPr lang="en-GB" dirty="0"/>
          </a:p>
        </p:txBody>
      </p:sp>
      <p:sp>
        <p:nvSpPr>
          <p:cNvPr id="4" name="Slide Number Placeholder 3"/>
          <p:cNvSpPr>
            <a:spLocks noGrp="1"/>
          </p:cNvSpPr>
          <p:nvPr>
            <p:ph type="sldNum" sz="quarter" idx="10"/>
          </p:nvPr>
        </p:nvSpPr>
        <p:spPr/>
        <p:txBody>
          <a:bodyPr/>
          <a:lstStyle/>
          <a:p>
            <a:fld id="{930EB055-A005-4583-8B86-7515E086CB3A}" type="slidenum">
              <a:rPr lang="en-GB" smtClean="0"/>
              <a:t>11</a:t>
            </a:fld>
            <a:endParaRPr lang="en-GB"/>
          </a:p>
        </p:txBody>
      </p:sp>
    </p:spTree>
    <p:extLst>
      <p:ext uri="{BB962C8B-B14F-4D97-AF65-F5344CB8AC3E}">
        <p14:creationId xmlns:p14="http://schemas.microsoft.com/office/powerpoint/2010/main" val="2992552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Tell the</a:t>
            </a:r>
            <a:r>
              <a:rPr lang="en-GB" baseline="0" dirty="0" smtClean="0"/>
              <a:t> story of Luca</a:t>
            </a:r>
            <a:endParaRPr lang="en-GB" dirty="0"/>
          </a:p>
        </p:txBody>
      </p:sp>
      <p:sp>
        <p:nvSpPr>
          <p:cNvPr id="4" name="Slide Number Placeholder 3"/>
          <p:cNvSpPr>
            <a:spLocks noGrp="1"/>
          </p:cNvSpPr>
          <p:nvPr>
            <p:ph type="sldNum" sz="quarter" idx="10"/>
          </p:nvPr>
        </p:nvSpPr>
        <p:spPr/>
        <p:txBody>
          <a:bodyPr/>
          <a:lstStyle/>
          <a:p>
            <a:fld id="{930EB055-A005-4583-8B86-7515E086CB3A}" type="slidenum">
              <a:rPr lang="en-GB" smtClean="0"/>
              <a:t>12</a:t>
            </a:fld>
            <a:endParaRPr lang="en-GB"/>
          </a:p>
        </p:txBody>
      </p:sp>
    </p:spTree>
    <p:extLst>
      <p:ext uri="{BB962C8B-B14F-4D97-AF65-F5344CB8AC3E}">
        <p14:creationId xmlns:p14="http://schemas.microsoft.com/office/powerpoint/2010/main" val="183851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The black and white Bookworm</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One of our health</a:t>
            </a:r>
            <a:r>
              <a:rPr lang="en-GB" sz="1200" kern="1200" baseline="0" dirty="0" smtClean="0">
                <a:solidFill>
                  <a:schemeClr val="tx1"/>
                </a:solidFill>
                <a:effectLst/>
                <a:latin typeface="+mn-lt"/>
                <a:ea typeface="+mn-ea"/>
                <a:cs typeface="+mn-cs"/>
              </a:rPr>
              <a:t> visitors has been</a:t>
            </a:r>
            <a:r>
              <a:rPr lang="en-GB" sz="1200" kern="1200" dirty="0" smtClean="0">
                <a:solidFill>
                  <a:schemeClr val="tx1"/>
                </a:solidFill>
                <a:effectLst/>
                <a:latin typeface="+mn-lt"/>
                <a:ea typeface="+mn-ea"/>
                <a:cs typeface="+mn-cs"/>
              </a:rPr>
              <a:t> working with a family where the parents are both teenagers. In an attempt to engage the young father before his baby was born, she gave him the Bookstart “baby’s first shapes” book and explained to him how he could share it with his new son right from the start. She talked about how babies like to look at the black and white shapes and the faces in the book and how doing so helps their brain develop.  His attitude at the time was “what a load of rubbish” and she went away fully expecting the book to go straight in the bin.</a:t>
            </a:r>
          </a:p>
          <a:p>
            <a:r>
              <a:rPr lang="en-GB" sz="1200" kern="1200" dirty="0" smtClean="0">
                <a:solidFill>
                  <a:schemeClr val="tx1"/>
                </a:solidFill>
                <a:effectLst/>
                <a:latin typeface="+mn-lt"/>
                <a:ea typeface="+mn-ea"/>
                <a:cs typeface="+mn-cs"/>
              </a:rPr>
              <a:t>However next time they met, after the baby had been born, the</a:t>
            </a:r>
            <a:r>
              <a:rPr lang="en-GB" sz="1200" kern="1200" baseline="0" dirty="0" smtClean="0">
                <a:solidFill>
                  <a:schemeClr val="tx1"/>
                </a:solidFill>
                <a:effectLst/>
                <a:latin typeface="+mn-lt"/>
                <a:ea typeface="+mn-ea"/>
                <a:cs typeface="+mn-cs"/>
              </a:rPr>
              <a:t> father </a:t>
            </a:r>
            <a:r>
              <a:rPr lang="en-GB" sz="1200" kern="1200" dirty="0" smtClean="0">
                <a:solidFill>
                  <a:schemeClr val="tx1"/>
                </a:solidFill>
                <a:effectLst/>
                <a:latin typeface="+mn-lt"/>
                <a:ea typeface="+mn-ea"/>
                <a:cs typeface="+mn-cs"/>
              </a:rPr>
              <a:t>greeted her with great excitement. He had kept the book and was now sharing it with his new son. He told me how his son liked the black spiral best and would stare at it for ages in wonder. She then watched as Dad weaved his finger round the spiral, gently telling his baby it was a round, round worm. It was so lovely to see the affection between father and son, smiling and responding together. </a:t>
            </a:r>
          </a:p>
          <a:p>
            <a:r>
              <a:rPr lang="en-GB" sz="1200" kern="1200" dirty="0" smtClean="0">
                <a:solidFill>
                  <a:schemeClr val="tx1"/>
                </a:solidFill>
                <a:effectLst/>
                <a:latin typeface="+mn-lt"/>
                <a:ea typeface="+mn-ea"/>
                <a:cs typeface="+mn-cs"/>
              </a:rPr>
              <a:t>Health Visitor, Hertfordshire</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930EB055-A005-4583-8B86-7515E086CB3A}" type="slidenum">
              <a:rPr lang="en-GB" smtClean="0"/>
              <a:t>13</a:t>
            </a:fld>
            <a:endParaRPr lang="en-GB"/>
          </a:p>
        </p:txBody>
      </p:sp>
    </p:spTree>
    <p:extLst>
      <p:ext uri="{BB962C8B-B14F-4D97-AF65-F5344CB8AC3E}">
        <p14:creationId xmlns:p14="http://schemas.microsoft.com/office/powerpoint/2010/main" val="564478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30EB055-A005-4583-8B86-7515E086CB3A}" type="slidenum">
              <a:rPr lang="en-GB" smtClean="0"/>
              <a:t>14</a:t>
            </a:fld>
            <a:endParaRPr lang="en-GB"/>
          </a:p>
        </p:txBody>
      </p:sp>
    </p:spTree>
    <p:extLst>
      <p:ext uri="{BB962C8B-B14F-4D97-AF65-F5344CB8AC3E}">
        <p14:creationId xmlns:p14="http://schemas.microsoft.com/office/powerpoint/2010/main" val="1170774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30EB055-A005-4583-8B86-7515E086CB3A}" type="slidenum">
              <a:rPr lang="en-GB" smtClean="0"/>
              <a:t>15</a:t>
            </a:fld>
            <a:endParaRPr lang="en-GB"/>
          </a:p>
        </p:txBody>
      </p:sp>
    </p:spTree>
    <p:extLst>
      <p:ext uri="{BB962C8B-B14F-4D97-AF65-F5344CB8AC3E}">
        <p14:creationId xmlns:p14="http://schemas.microsoft.com/office/powerpoint/2010/main" val="1909470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30EB055-A005-4583-8B86-7515E086CB3A}" type="slidenum">
              <a:rPr lang="en-GB" smtClean="0"/>
              <a:t>16</a:t>
            </a:fld>
            <a:endParaRPr lang="en-GB"/>
          </a:p>
        </p:txBody>
      </p:sp>
    </p:spTree>
    <p:extLst>
      <p:ext uri="{BB962C8B-B14F-4D97-AF65-F5344CB8AC3E}">
        <p14:creationId xmlns:p14="http://schemas.microsoft.com/office/powerpoint/2010/main" val="2153478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We all know that there is nothing more important in the lives of young children than their parents. Recent research proves that how a parent behaves around their baby in the first three years of life has a direct impact on how their baby's brain develops. This is the foundation of how the brain will work as the child grows up and becomes an adult, so if a baby's brain develops healthily they are more likely to be happy and successful as older children and adults.</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Hertfordshire County Council , Childhood Support Services - working with Kate Cairns Associates came together to produce My Baby’s Brain – five to thrive key messages. </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Multi partnership work and training. Used by Early Years settings, Health Visitors, Childminders and Children’s Centre staff and libraries to pass on to parents in a clear way about  how their positive responses to and interactions with their baby can play a key role in their child’s development. </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Over 400 staff trained.</a:t>
            </a:r>
          </a:p>
          <a:p>
            <a:endParaRPr lang="en-GB" dirty="0"/>
          </a:p>
        </p:txBody>
      </p:sp>
      <p:sp>
        <p:nvSpPr>
          <p:cNvPr id="4" name="Slide Number Placeholder 3"/>
          <p:cNvSpPr>
            <a:spLocks noGrp="1"/>
          </p:cNvSpPr>
          <p:nvPr>
            <p:ph type="sldNum" sz="quarter" idx="10"/>
          </p:nvPr>
        </p:nvSpPr>
        <p:spPr/>
        <p:txBody>
          <a:bodyPr/>
          <a:lstStyle/>
          <a:p>
            <a:fld id="{930EB055-A005-4583-8B86-7515E086CB3A}" type="slidenum">
              <a:rPr lang="en-GB" smtClean="0"/>
              <a:t>2</a:t>
            </a:fld>
            <a:endParaRPr lang="en-GB"/>
          </a:p>
        </p:txBody>
      </p:sp>
    </p:spTree>
    <p:extLst>
      <p:ext uri="{BB962C8B-B14F-4D97-AF65-F5344CB8AC3E}">
        <p14:creationId xmlns:p14="http://schemas.microsoft.com/office/powerpoint/2010/main" val="540511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2 – What the blocks mean and how we relate them to using books and rhymes: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Respond</a:t>
            </a:r>
            <a:r>
              <a:rPr lang="en-GB" sz="1200" kern="1200" dirty="0" smtClean="0">
                <a:solidFill>
                  <a:schemeClr val="tx1"/>
                </a:solidFill>
                <a:effectLst/>
                <a:latin typeface="+mn-lt"/>
                <a:ea typeface="+mn-ea"/>
                <a:cs typeface="+mn-cs"/>
              </a:rPr>
              <a:t> – importance of responding to a baby and their moods. Using books and rhymes to stimulate or settle a child. </a:t>
            </a:r>
          </a:p>
          <a:p>
            <a:r>
              <a:rPr lang="en-GB" sz="1200" kern="1200" dirty="0" smtClean="0">
                <a:solidFill>
                  <a:schemeClr val="tx1"/>
                </a:solidFill>
                <a:effectLst/>
                <a:latin typeface="+mn-lt"/>
                <a:ea typeface="+mn-ea"/>
                <a:cs typeface="+mn-cs"/>
              </a:rPr>
              <a:t>Babies </a:t>
            </a:r>
            <a:r>
              <a:rPr lang="en-GB" sz="1200" b="1" kern="1200" dirty="0" smtClean="0">
                <a:solidFill>
                  <a:schemeClr val="tx1"/>
                </a:solidFill>
                <a:effectLst/>
                <a:latin typeface="+mn-lt"/>
                <a:ea typeface="+mn-ea"/>
                <a:cs typeface="+mn-cs"/>
              </a:rPr>
              <a:t>respond</a:t>
            </a:r>
            <a:r>
              <a:rPr lang="en-GB" sz="1200" kern="1200" dirty="0" smtClean="0">
                <a:solidFill>
                  <a:schemeClr val="tx1"/>
                </a:solidFill>
                <a:effectLst/>
                <a:latin typeface="+mn-lt"/>
                <a:ea typeface="+mn-ea"/>
                <a:cs typeface="+mn-cs"/>
              </a:rPr>
              <a:t> to the black and white books by staring at them and waving their arms and legs and the parent can then respond to encourage that interaction.  </a:t>
            </a:r>
          </a:p>
          <a:p>
            <a:r>
              <a:rPr lang="en-GB" sz="1200" kern="1200" dirty="0" smtClean="0">
                <a:solidFill>
                  <a:schemeClr val="tx1"/>
                </a:solidFill>
                <a:effectLst/>
                <a:latin typeface="+mn-lt"/>
                <a:ea typeface="+mn-ea"/>
                <a:cs typeface="+mn-cs"/>
              </a:rPr>
              <a:t>The babies particularly respond to the faces, sometimes copying them, and we are able to talk about the baby’s brain’s inbuilt preference for faces </a:t>
            </a:r>
          </a:p>
          <a:p>
            <a:r>
              <a:rPr lang="en-GB" sz="1200" b="1" kern="1200" dirty="0" smtClean="0">
                <a:solidFill>
                  <a:schemeClr val="tx1"/>
                </a:solidFill>
                <a:effectLst/>
                <a:latin typeface="+mn-lt"/>
                <a:ea typeface="+mn-ea"/>
                <a:cs typeface="+mn-cs"/>
              </a:rPr>
              <a:t>Cuddle – </a:t>
            </a:r>
            <a:r>
              <a:rPr lang="en-GB" sz="1200" kern="1200" dirty="0" smtClean="0">
                <a:solidFill>
                  <a:schemeClr val="tx1"/>
                </a:solidFill>
                <a:effectLst/>
                <a:latin typeface="+mn-lt"/>
                <a:ea typeface="+mn-ea"/>
                <a:cs typeface="+mn-cs"/>
              </a:rPr>
              <a:t>New born babies see short distances and the distance between being held in a parent’s arms to their face is perfect.</a:t>
            </a:r>
          </a:p>
          <a:p>
            <a:r>
              <a:rPr lang="en-GB" sz="1200" kern="1200" dirty="0" smtClean="0">
                <a:solidFill>
                  <a:schemeClr val="tx1"/>
                </a:solidFill>
                <a:effectLst/>
                <a:latin typeface="+mn-lt"/>
                <a:ea typeface="+mn-ea"/>
                <a:cs typeface="+mn-cs"/>
              </a:rPr>
              <a:t>- Rhymes involve actions as well as the opportunity to tickle and bounce babies. When babies are hearing words and also being helped to do the actions or a parent does the actions on them e.g. round and Round the garden their brain is being stimulated and builds connection to a greater extent than with just listening.</a:t>
            </a:r>
          </a:p>
          <a:p>
            <a:r>
              <a:rPr lang="en-GB" sz="1200" kern="1200" dirty="0" smtClean="0">
                <a:solidFill>
                  <a:schemeClr val="tx1"/>
                </a:solidFill>
                <a:effectLst/>
                <a:latin typeface="+mn-lt"/>
                <a:ea typeface="+mn-ea"/>
                <a:cs typeface="+mn-cs"/>
              </a:rPr>
              <a:t>Books are a great reason for parent and child to </a:t>
            </a:r>
            <a:r>
              <a:rPr lang="en-GB" sz="1200" b="1" kern="1200" dirty="0" smtClean="0">
                <a:solidFill>
                  <a:schemeClr val="tx1"/>
                </a:solidFill>
                <a:effectLst/>
                <a:latin typeface="+mn-lt"/>
                <a:ea typeface="+mn-ea"/>
                <a:cs typeface="+mn-cs"/>
              </a:rPr>
              <a:t>cuddle </a:t>
            </a:r>
            <a:r>
              <a:rPr lang="en-GB" sz="1200" kern="1200" dirty="0" smtClean="0">
                <a:solidFill>
                  <a:schemeClr val="tx1"/>
                </a:solidFill>
                <a:effectLst/>
                <a:latin typeface="+mn-lt"/>
                <a:ea typeface="+mn-ea"/>
                <a:cs typeface="+mn-cs"/>
              </a:rPr>
              <a:t>up together and focus on the same thing, enjoying the shared experience and helping to bond. Parent and baby can </a:t>
            </a:r>
            <a:r>
              <a:rPr lang="en-GB" sz="1200" b="1" kern="1200" dirty="0" smtClean="0">
                <a:solidFill>
                  <a:schemeClr val="tx1"/>
                </a:solidFill>
                <a:effectLst/>
                <a:latin typeface="+mn-lt"/>
                <a:ea typeface="+mn-ea"/>
                <a:cs typeface="+mn-cs"/>
              </a:rPr>
              <a:t>relax</a:t>
            </a:r>
            <a:r>
              <a:rPr lang="en-GB" sz="1200" kern="1200" dirty="0" smtClean="0">
                <a:solidFill>
                  <a:schemeClr val="tx1"/>
                </a:solidFill>
                <a:effectLst/>
                <a:latin typeface="+mn-lt"/>
                <a:ea typeface="+mn-ea"/>
                <a:cs typeface="+mn-cs"/>
              </a:rPr>
              <a:t> together with a book – I also mention that books can do the opposite and stimulate the baby – both relaxing and stimulating are good at the right time.</a:t>
            </a:r>
          </a:p>
          <a:p>
            <a:r>
              <a:rPr lang="en-GB" sz="1200" kern="1200" dirty="0" smtClean="0">
                <a:solidFill>
                  <a:schemeClr val="tx1"/>
                </a:solidFill>
                <a:effectLst/>
                <a:latin typeface="+mn-lt"/>
                <a:ea typeface="+mn-ea"/>
                <a:cs typeface="+mn-cs"/>
              </a:rPr>
              <a:t>Books can be </a:t>
            </a:r>
            <a:r>
              <a:rPr lang="en-GB" sz="1200" b="1" kern="1200" dirty="0" smtClean="0">
                <a:solidFill>
                  <a:schemeClr val="tx1"/>
                </a:solidFill>
                <a:effectLst/>
                <a:latin typeface="+mn-lt"/>
                <a:ea typeface="+mn-ea"/>
                <a:cs typeface="+mn-cs"/>
              </a:rPr>
              <a:t>play</a:t>
            </a:r>
            <a:r>
              <a:rPr lang="en-GB" sz="1200" kern="1200" dirty="0" smtClean="0">
                <a:solidFill>
                  <a:schemeClr val="tx1"/>
                </a:solidFill>
                <a:effectLst/>
                <a:latin typeface="+mn-lt"/>
                <a:ea typeface="+mn-ea"/>
                <a:cs typeface="+mn-cs"/>
              </a:rPr>
              <a:t>things too – as baby reaches out to grab what is interesting. Rhymes involve physical actions and are a fun way of spending play time with a baby</a:t>
            </a:r>
          </a:p>
          <a:p>
            <a:r>
              <a:rPr lang="en-GB" sz="1200" kern="1200" dirty="0" smtClean="0">
                <a:solidFill>
                  <a:schemeClr val="tx1"/>
                </a:solidFill>
                <a:effectLst/>
                <a:latin typeface="+mn-lt"/>
                <a:ea typeface="+mn-ea"/>
                <a:cs typeface="+mn-cs"/>
              </a:rPr>
              <a:t>Parents can sometimes be unsure how to talk to a baby who doesn’t answer back, so a book is a useful tool to have something to </a:t>
            </a:r>
            <a:r>
              <a:rPr lang="en-GB" sz="1200" b="1" kern="1200" dirty="0" smtClean="0">
                <a:solidFill>
                  <a:schemeClr val="tx1"/>
                </a:solidFill>
                <a:effectLst/>
                <a:latin typeface="+mn-lt"/>
                <a:ea typeface="+mn-ea"/>
                <a:cs typeface="+mn-cs"/>
              </a:rPr>
              <a:t>talk</a:t>
            </a:r>
            <a:r>
              <a:rPr lang="en-GB" sz="1200" kern="1200" dirty="0" smtClean="0">
                <a:solidFill>
                  <a:schemeClr val="tx1"/>
                </a:solidFill>
                <a:effectLst/>
                <a:latin typeface="+mn-lt"/>
                <a:ea typeface="+mn-ea"/>
                <a:cs typeface="+mn-cs"/>
              </a:rPr>
              <a:t> about! </a:t>
            </a:r>
          </a:p>
          <a:p>
            <a:r>
              <a:rPr lang="en-GB" sz="1200" kern="1200" dirty="0" smtClean="0">
                <a:solidFill>
                  <a:schemeClr val="tx1"/>
                </a:solidFill>
                <a:effectLst/>
                <a:latin typeface="+mn-lt"/>
                <a:ea typeface="+mn-ea"/>
                <a:cs typeface="+mn-cs"/>
              </a:rPr>
              <a:t>By talking to your baby they are being exposed to a large range of sounds and words to help them learn to speak. We talk about how it is best if your baby needs to be able to see your face and mouth movements when you talk and sing together.</a:t>
            </a:r>
          </a:p>
          <a:p>
            <a:endParaRPr lang="en-GB" dirty="0"/>
          </a:p>
        </p:txBody>
      </p:sp>
      <p:sp>
        <p:nvSpPr>
          <p:cNvPr id="4" name="Slide Number Placeholder 3"/>
          <p:cNvSpPr>
            <a:spLocks noGrp="1"/>
          </p:cNvSpPr>
          <p:nvPr>
            <p:ph type="sldNum" sz="quarter" idx="10"/>
          </p:nvPr>
        </p:nvSpPr>
        <p:spPr/>
        <p:txBody>
          <a:bodyPr/>
          <a:lstStyle/>
          <a:p>
            <a:fld id="{930EB055-A005-4583-8B86-7515E086CB3A}" type="slidenum">
              <a:rPr lang="en-GB" smtClean="0"/>
              <a:t>3</a:t>
            </a:fld>
            <a:endParaRPr lang="en-GB"/>
          </a:p>
        </p:txBody>
      </p:sp>
    </p:spTree>
    <p:extLst>
      <p:ext uri="{BB962C8B-B14F-4D97-AF65-F5344CB8AC3E}">
        <p14:creationId xmlns:p14="http://schemas.microsoft.com/office/powerpoint/2010/main" val="3549863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Why black and white book making</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black and white book making workshops were devised as a way that libraries could play a relevant role in the My Baby’s Brain programme. </a:t>
            </a:r>
          </a:p>
          <a:p>
            <a:r>
              <a:rPr lang="en-GB" sz="1200" kern="1200" dirty="0" smtClean="0">
                <a:solidFill>
                  <a:schemeClr val="tx1"/>
                </a:solidFill>
                <a:effectLst/>
                <a:latin typeface="+mn-lt"/>
                <a:ea typeface="+mn-ea"/>
                <a:cs typeface="+mn-cs"/>
              </a:rPr>
              <a:t>Also supports the Bookstart programme and now plays a role in Children’s Library journeys</a:t>
            </a:r>
          </a:p>
          <a:p>
            <a:r>
              <a:rPr lang="en-GB" sz="1200" kern="1200" dirty="0" smtClean="0">
                <a:solidFill>
                  <a:schemeClr val="tx1"/>
                </a:solidFill>
                <a:effectLst/>
                <a:latin typeface="+mn-lt"/>
                <a:ea typeface="+mn-ea"/>
                <a:cs typeface="+mn-cs"/>
              </a:rPr>
              <a:t>Although Health visitors give out the official Bookstart black and white book as part of the New Birth check for babies in Hertfordshire we thought it would be a good way to engage parents-to-be via pregnancy clubs and children’s centres.</a:t>
            </a:r>
          </a:p>
          <a:p>
            <a:endParaRPr lang="en-GB" dirty="0"/>
          </a:p>
        </p:txBody>
      </p:sp>
      <p:sp>
        <p:nvSpPr>
          <p:cNvPr id="4" name="Slide Number Placeholder 3"/>
          <p:cNvSpPr>
            <a:spLocks noGrp="1"/>
          </p:cNvSpPr>
          <p:nvPr>
            <p:ph type="sldNum" sz="quarter" idx="10"/>
          </p:nvPr>
        </p:nvSpPr>
        <p:spPr/>
        <p:txBody>
          <a:bodyPr/>
          <a:lstStyle/>
          <a:p>
            <a:fld id="{930EB055-A005-4583-8B86-7515E086CB3A}" type="slidenum">
              <a:rPr lang="en-GB" smtClean="0"/>
              <a:t>4</a:t>
            </a:fld>
            <a:endParaRPr lang="en-GB"/>
          </a:p>
        </p:txBody>
      </p:sp>
    </p:spTree>
    <p:extLst>
      <p:ext uri="{BB962C8B-B14F-4D97-AF65-F5344CB8AC3E}">
        <p14:creationId xmlns:p14="http://schemas.microsoft.com/office/powerpoint/2010/main" val="598483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from the slide</a:t>
            </a:r>
            <a:endParaRPr lang="en-GB" dirty="0"/>
          </a:p>
        </p:txBody>
      </p:sp>
      <p:sp>
        <p:nvSpPr>
          <p:cNvPr id="4" name="Slide Number Placeholder 3"/>
          <p:cNvSpPr>
            <a:spLocks noGrp="1"/>
          </p:cNvSpPr>
          <p:nvPr>
            <p:ph type="sldNum" sz="quarter" idx="10"/>
          </p:nvPr>
        </p:nvSpPr>
        <p:spPr/>
        <p:txBody>
          <a:bodyPr/>
          <a:lstStyle/>
          <a:p>
            <a:fld id="{930EB055-A005-4583-8B86-7515E086CB3A}" type="slidenum">
              <a:rPr lang="en-GB" smtClean="0"/>
              <a:t>5</a:t>
            </a:fld>
            <a:endParaRPr lang="en-GB"/>
          </a:p>
        </p:txBody>
      </p:sp>
    </p:spTree>
    <p:extLst>
      <p:ext uri="{BB962C8B-B14F-4D97-AF65-F5344CB8AC3E}">
        <p14:creationId xmlns:p14="http://schemas.microsoft.com/office/powerpoint/2010/main" val="2416409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who are our partners and audience</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Pregnancy clubs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Plus one groups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Welcome to the world groups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Works best in an antenatal audience e.g. pregnancy group as it is more difficult for Mums to make the book as well as look after the baby. But in all groups the key messages are welcomed.</a:t>
            </a:r>
          </a:p>
          <a:p>
            <a:endParaRPr lang="en-GB" dirty="0"/>
          </a:p>
        </p:txBody>
      </p:sp>
      <p:sp>
        <p:nvSpPr>
          <p:cNvPr id="4" name="Slide Number Placeholder 3"/>
          <p:cNvSpPr>
            <a:spLocks noGrp="1"/>
          </p:cNvSpPr>
          <p:nvPr>
            <p:ph type="sldNum" sz="quarter" idx="10"/>
          </p:nvPr>
        </p:nvSpPr>
        <p:spPr/>
        <p:txBody>
          <a:bodyPr/>
          <a:lstStyle/>
          <a:p>
            <a:fld id="{930EB055-A005-4583-8B86-7515E086CB3A}" type="slidenum">
              <a:rPr lang="en-GB" smtClean="0"/>
              <a:t>6</a:t>
            </a:fld>
            <a:endParaRPr lang="en-GB"/>
          </a:p>
        </p:txBody>
      </p:sp>
    </p:spTree>
    <p:extLst>
      <p:ext uri="{BB962C8B-B14F-4D97-AF65-F5344CB8AC3E}">
        <p14:creationId xmlns:p14="http://schemas.microsoft.com/office/powerpoint/2010/main" val="568656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slide</a:t>
            </a:r>
            <a:endParaRPr lang="en-GB" dirty="0"/>
          </a:p>
        </p:txBody>
      </p:sp>
      <p:sp>
        <p:nvSpPr>
          <p:cNvPr id="4" name="Slide Number Placeholder 3"/>
          <p:cNvSpPr>
            <a:spLocks noGrp="1"/>
          </p:cNvSpPr>
          <p:nvPr>
            <p:ph type="sldNum" sz="quarter" idx="10"/>
          </p:nvPr>
        </p:nvSpPr>
        <p:spPr/>
        <p:txBody>
          <a:bodyPr/>
          <a:lstStyle/>
          <a:p>
            <a:fld id="{930EB055-A005-4583-8B86-7515E086CB3A}" type="slidenum">
              <a:rPr lang="en-GB" smtClean="0"/>
              <a:t>7</a:t>
            </a:fld>
            <a:endParaRPr lang="en-GB"/>
          </a:p>
        </p:txBody>
      </p:sp>
    </p:spTree>
    <p:extLst>
      <p:ext uri="{BB962C8B-B14F-4D97-AF65-F5344CB8AC3E}">
        <p14:creationId xmlns:p14="http://schemas.microsoft.com/office/powerpoint/2010/main" val="1754841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running black and white book making workshops at new baby groups or pregnancy groups:</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Talk about the fact that new-borns only see in black and white and that they are fascinated by the contrast between black and white and also fascinated by faces</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Talk about the ‘Five to Thrive’ blocks  and illustrate them with books that can be borrowed from the library.</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I show the parents some black and white books and they then make a black and white zig zag book for their baby by drawing patterns and faces with black felt pens.  For babies older than 3 months basic shapes using colours are introduced colours. Some participants may be unsure at first but soon see how basic the books need to be and  find it the action of drawing and creating quite therapeutic.</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If the baby is at the session then parents show their black and white books to their babies straight away and are very interested in the way the babies focus on the images and move their bodies to show their excitement. </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Mention about dual language homes and benefit of speaking both languages in the home. </a:t>
            </a:r>
          </a:p>
          <a:p>
            <a:r>
              <a:rPr lang="en-GB" sz="1200" kern="1200" dirty="0" smtClean="0">
                <a:solidFill>
                  <a:schemeClr val="tx1"/>
                </a:solidFill>
                <a:effectLst/>
                <a:latin typeface="+mn-lt"/>
                <a:ea typeface="+mn-ea"/>
                <a:cs typeface="+mn-cs"/>
              </a:rPr>
              <a:t> </a:t>
            </a:r>
          </a:p>
          <a:p>
            <a:pPr lvl="0"/>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930EB055-A005-4583-8B86-7515E086CB3A}" type="slidenum">
              <a:rPr lang="en-GB" smtClean="0"/>
              <a:t>8</a:t>
            </a:fld>
            <a:endParaRPr lang="en-GB"/>
          </a:p>
        </p:txBody>
      </p:sp>
    </p:spTree>
    <p:extLst>
      <p:ext uri="{BB962C8B-B14F-4D97-AF65-F5344CB8AC3E}">
        <p14:creationId xmlns:p14="http://schemas.microsoft.com/office/powerpoint/2010/main" val="1220344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Promote library membership, show book examples and promote our Baby Rhyme Times</a:t>
            </a:r>
          </a:p>
        </p:txBody>
      </p:sp>
      <p:sp>
        <p:nvSpPr>
          <p:cNvPr id="4" name="Slide Number Placeholder 3"/>
          <p:cNvSpPr>
            <a:spLocks noGrp="1"/>
          </p:cNvSpPr>
          <p:nvPr>
            <p:ph type="sldNum" sz="quarter" idx="10"/>
          </p:nvPr>
        </p:nvSpPr>
        <p:spPr/>
        <p:txBody>
          <a:bodyPr/>
          <a:lstStyle/>
          <a:p>
            <a:fld id="{930EB055-A005-4583-8B86-7515E086CB3A}" type="slidenum">
              <a:rPr lang="en-GB" smtClean="0"/>
              <a:t>9</a:t>
            </a:fld>
            <a:endParaRPr lang="en-GB"/>
          </a:p>
        </p:txBody>
      </p:sp>
    </p:spTree>
    <p:extLst>
      <p:ext uri="{BB962C8B-B14F-4D97-AF65-F5344CB8AC3E}">
        <p14:creationId xmlns:p14="http://schemas.microsoft.com/office/powerpoint/2010/main" val="2285934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4FA1C15-CE96-4AC1-8735-AED8F11D1FBD}"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4BF29B-0908-4F37-8D8B-605D749CFC18}" type="slidenum">
              <a:rPr lang="en-GB" smtClean="0"/>
              <a:t>‹#›</a:t>
            </a:fld>
            <a:endParaRPr lang="en-GB"/>
          </a:p>
        </p:txBody>
      </p:sp>
    </p:spTree>
    <p:extLst>
      <p:ext uri="{BB962C8B-B14F-4D97-AF65-F5344CB8AC3E}">
        <p14:creationId xmlns:p14="http://schemas.microsoft.com/office/powerpoint/2010/main" val="1685782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FA1C15-CE96-4AC1-8735-AED8F11D1FBD}"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4BF29B-0908-4F37-8D8B-605D749CFC18}" type="slidenum">
              <a:rPr lang="en-GB" smtClean="0"/>
              <a:t>‹#›</a:t>
            </a:fld>
            <a:endParaRPr lang="en-GB"/>
          </a:p>
        </p:txBody>
      </p:sp>
    </p:spTree>
    <p:extLst>
      <p:ext uri="{BB962C8B-B14F-4D97-AF65-F5344CB8AC3E}">
        <p14:creationId xmlns:p14="http://schemas.microsoft.com/office/powerpoint/2010/main" val="68619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FA1C15-CE96-4AC1-8735-AED8F11D1FBD}"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4BF29B-0908-4F37-8D8B-605D749CFC18}" type="slidenum">
              <a:rPr lang="en-GB" smtClean="0"/>
              <a:t>‹#›</a:t>
            </a:fld>
            <a:endParaRPr lang="en-GB"/>
          </a:p>
        </p:txBody>
      </p:sp>
    </p:spTree>
    <p:extLst>
      <p:ext uri="{BB962C8B-B14F-4D97-AF65-F5344CB8AC3E}">
        <p14:creationId xmlns:p14="http://schemas.microsoft.com/office/powerpoint/2010/main" val="3636174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FA1C15-CE96-4AC1-8735-AED8F11D1FBD}"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4BF29B-0908-4F37-8D8B-605D749CFC18}" type="slidenum">
              <a:rPr lang="en-GB" smtClean="0"/>
              <a:t>‹#›</a:t>
            </a:fld>
            <a:endParaRPr lang="en-GB"/>
          </a:p>
        </p:txBody>
      </p:sp>
    </p:spTree>
    <p:extLst>
      <p:ext uri="{BB962C8B-B14F-4D97-AF65-F5344CB8AC3E}">
        <p14:creationId xmlns:p14="http://schemas.microsoft.com/office/powerpoint/2010/main" val="33847606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FA1C15-CE96-4AC1-8735-AED8F11D1FBD}"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4BF29B-0908-4F37-8D8B-605D749CFC18}" type="slidenum">
              <a:rPr lang="en-GB" smtClean="0"/>
              <a:t>‹#›</a:t>
            </a:fld>
            <a:endParaRPr lang="en-GB"/>
          </a:p>
        </p:txBody>
      </p:sp>
    </p:spTree>
    <p:extLst>
      <p:ext uri="{BB962C8B-B14F-4D97-AF65-F5344CB8AC3E}">
        <p14:creationId xmlns:p14="http://schemas.microsoft.com/office/powerpoint/2010/main" val="951345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4FA1C15-CE96-4AC1-8735-AED8F11D1FBD}" type="datetimeFigureOut">
              <a:rPr lang="en-GB" smtClean="0"/>
              <a:t>16/03/2016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4BF29B-0908-4F37-8D8B-605D749CFC18}" type="slidenum">
              <a:rPr lang="en-GB" smtClean="0"/>
              <a:t>‹#›</a:t>
            </a:fld>
            <a:endParaRPr lang="en-GB"/>
          </a:p>
        </p:txBody>
      </p:sp>
    </p:spTree>
    <p:extLst>
      <p:ext uri="{BB962C8B-B14F-4D97-AF65-F5344CB8AC3E}">
        <p14:creationId xmlns:p14="http://schemas.microsoft.com/office/powerpoint/2010/main" val="4248745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4FA1C15-CE96-4AC1-8735-AED8F11D1FBD}" type="datetimeFigureOut">
              <a:rPr lang="en-GB" smtClean="0"/>
              <a:t>16/03/2016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4BF29B-0908-4F37-8D8B-605D749CFC18}" type="slidenum">
              <a:rPr lang="en-GB" smtClean="0"/>
              <a:t>‹#›</a:t>
            </a:fld>
            <a:endParaRPr lang="en-GB"/>
          </a:p>
        </p:txBody>
      </p:sp>
    </p:spTree>
    <p:extLst>
      <p:ext uri="{BB962C8B-B14F-4D97-AF65-F5344CB8AC3E}">
        <p14:creationId xmlns:p14="http://schemas.microsoft.com/office/powerpoint/2010/main" val="3865807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4FA1C15-CE96-4AC1-8735-AED8F11D1FBD}" type="datetimeFigureOut">
              <a:rPr lang="en-GB" smtClean="0"/>
              <a:t>16/03/2016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4BF29B-0908-4F37-8D8B-605D749CFC18}" type="slidenum">
              <a:rPr lang="en-GB" smtClean="0"/>
              <a:t>‹#›</a:t>
            </a:fld>
            <a:endParaRPr lang="en-GB"/>
          </a:p>
        </p:txBody>
      </p:sp>
    </p:spTree>
    <p:extLst>
      <p:ext uri="{BB962C8B-B14F-4D97-AF65-F5344CB8AC3E}">
        <p14:creationId xmlns:p14="http://schemas.microsoft.com/office/powerpoint/2010/main" val="3825740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A1C15-CE96-4AC1-8735-AED8F11D1FBD}" type="datetimeFigureOut">
              <a:rPr lang="en-GB" smtClean="0"/>
              <a:t>16/03/2016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4BF29B-0908-4F37-8D8B-605D749CFC18}" type="slidenum">
              <a:rPr lang="en-GB" smtClean="0"/>
              <a:t>‹#›</a:t>
            </a:fld>
            <a:endParaRPr lang="en-GB"/>
          </a:p>
        </p:txBody>
      </p:sp>
    </p:spTree>
    <p:extLst>
      <p:ext uri="{BB962C8B-B14F-4D97-AF65-F5344CB8AC3E}">
        <p14:creationId xmlns:p14="http://schemas.microsoft.com/office/powerpoint/2010/main" val="2183498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A1C15-CE96-4AC1-8735-AED8F11D1FBD}" type="datetimeFigureOut">
              <a:rPr lang="en-GB" smtClean="0"/>
              <a:t>16/03/2016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4BF29B-0908-4F37-8D8B-605D749CFC18}" type="slidenum">
              <a:rPr lang="en-GB" smtClean="0"/>
              <a:t>‹#›</a:t>
            </a:fld>
            <a:endParaRPr lang="en-GB"/>
          </a:p>
        </p:txBody>
      </p:sp>
    </p:spTree>
    <p:extLst>
      <p:ext uri="{BB962C8B-B14F-4D97-AF65-F5344CB8AC3E}">
        <p14:creationId xmlns:p14="http://schemas.microsoft.com/office/powerpoint/2010/main" val="1386231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A1C15-CE96-4AC1-8735-AED8F11D1FBD}" type="datetimeFigureOut">
              <a:rPr lang="en-GB" smtClean="0"/>
              <a:t>16/03/2016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4BF29B-0908-4F37-8D8B-605D749CFC18}" type="slidenum">
              <a:rPr lang="en-GB" smtClean="0"/>
              <a:t>‹#›</a:t>
            </a:fld>
            <a:endParaRPr lang="en-GB"/>
          </a:p>
        </p:txBody>
      </p:sp>
    </p:spTree>
    <p:extLst>
      <p:ext uri="{BB962C8B-B14F-4D97-AF65-F5344CB8AC3E}">
        <p14:creationId xmlns:p14="http://schemas.microsoft.com/office/powerpoint/2010/main" val="1159794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A1C15-CE96-4AC1-8735-AED8F11D1FBD}" type="datetimeFigureOut">
              <a:rPr lang="en-GB" smtClean="0"/>
              <a:t>16/03/2016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BF29B-0908-4F37-8D8B-605D749CFC18}" type="slidenum">
              <a:rPr lang="en-GB" smtClean="0"/>
              <a:t>‹#›</a:t>
            </a:fld>
            <a:endParaRPr lang="en-GB"/>
          </a:p>
        </p:txBody>
      </p:sp>
    </p:spTree>
    <p:extLst>
      <p:ext uri="{BB962C8B-B14F-4D97-AF65-F5344CB8AC3E}">
        <p14:creationId xmlns:p14="http://schemas.microsoft.com/office/powerpoint/2010/main" val="1058257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hertsdirect.org/services/edlearn/css/mbb/"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youtube.com/watch?v=CsiUayJOJ8Q&amp;feature=playembedd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7"/>
            <a:ext cx="7772400" cy="2547714"/>
          </a:xfrm>
        </p:spPr>
        <p:txBody>
          <a:bodyPr>
            <a:normAutofit/>
          </a:bodyPr>
          <a:lstStyle/>
          <a:p>
            <a:r>
              <a:rPr lang="en-GB" dirty="0" smtClean="0"/>
              <a:t>Making an early start on the library journey – </a:t>
            </a:r>
            <a:br>
              <a:rPr lang="en-GB" dirty="0" smtClean="0"/>
            </a:br>
            <a:r>
              <a:rPr lang="en-GB" dirty="0" smtClean="0"/>
              <a:t>Black &amp; white bookmaking</a:t>
            </a:r>
            <a:endParaRPr lang="en-GB" dirty="0"/>
          </a:p>
        </p:txBody>
      </p:sp>
      <p:sp>
        <p:nvSpPr>
          <p:cNvPr id="3" name="Subtitle 2"/>
          <p:cNvSpPr>
            <a:spLocks noGrp="1"/>
          </p:cNvSpPr>
          <p:nvPr>
            <p:ph type="subTitle" idx="1"/>
          </p:nvPr>
        </p:nvSpPr>
        <p:spPr/>
        <p:txBody>
          <a:bodyPr>
            <a:normAutofit fontScale="92500"/>
          </a:bodyPr>
          <a:lstStyle/>
          <a:p>
            <a:r>
              <a:rPr lang="en-GB" dirty="0" smtClean="0"/>
              <a:t>Margaret Street</a:t>
            </a:r>
          </a:p>
          <a:p>
            <a:r>
              <a:rPr lang="en-GB" dirty="0" smtClean="0"/>
              <a:t>Early Years Librarian </a:t>
            </a:r>
          </a:p>
          <a:p>
            <a:r>
              <a:rPr lang="en-GB" dirty="0"/>
              <a:t>m</a:t>
            </a:r>
            <a:r>
              <a:rPr lang="en-GB" dirty="0" smtClean="0"/>
              <a:t>argaret.street@hertfordshire.gov.uk</a:t>
            </a:r>
            <a:endParaRPr lang="en-GB" dirty="0"/>
          </a:p>
        </p:txBody>
      </p:sp>
    </p:spTree>
    <p:extLst>
      <p:ext uri="{BB962C8B-B14F-4D97-AF65-F5344CB8AC3E}">
        <p14:creationId xmlns:p14="http://schemas.microsoft.com/office/powerpoint/2010/main" val="1518151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Share a rhyme at nappy time</a:t>
            </a:r>
            <a:endParaRPr lang="en-GB" dirty="0"/>
          </a:p>
        </p:txBody>
      </p:sp>
      <p:sp>
        <p:nvSpPr>
          <p:cNvPr id="6" name="Content Placeholder 5"/>
          <p:cNvSpPr>
            <a:spLocks noGrp="1"/>
          </p:cNvSpPr>
          <p:nvPr>
            <p:ph sz="half" idx="1"/>
          </p:nvPr>
        </p:nvSpPr>
        <p:spPr/>
        <p:txBody>
          <a:bodyPr>
            <a:normAutofit fontScale="62500" lnSpcReduction="20000"/>
          </a:bodyPr>
          <a:lstStyle/>
          <a:p>
            <a:pPr marL="0" indent="0">
              <a:buNone/>
            </a:pPr>
            <a:r>
              <a:rPr lang="en-GB" b="1" dirty="0"/>
              <a:t>Cheek, chin</a:t>
            </a:r>
          </a:p>
          <a:p>
            <a:pPr marL="0" indent="0">
              <a:buNone/>
            </a:pPr>
            <a:r>
              <a:rPr lang="en-GB" dirty="0"/>
              <a:t> </a:t>
            </a:r>
          </a:p>
          <a:p>
            <a:pPr marL="0" indent="0">
              <a:buNone/>
            </a:pPr>
            <a:r>
              <a:rPr lang="en-GB" dirty="0"/>
              <a:t>Cheek, chin, cheek, chin, cheek, chin,</a:t>
            </a:r>
          </a:p>
          <a:p>
            <a:pPr marL="0" indent="0">
              <a:buNone/>
            </a:pPr>
            <a:r>
              <a:rPr lang="en-GB" dirty="0"/>
              <a:t>NOSE</a:t>
            </a:r>
          </a:p>
          <a:p>
            <a:pPr marL="0" indent="0">
              <a:buNone/>
            </a:pPr>
            <a:r>
              <a:rPr lang="en-GB" dirty="0"/>
              <a:t>Cheek, chin, cheek, chin, cheek, chin,</a:t>
            </a:r>
          </a:p>
          <a:p>
            <a:pPr marL="0" indent="0">
              <a:buNone/>
            </a:pPr>
            <a:r>
              <a:rPr lang="en-GB" dirty="0"/>
              <a:t>TOES</a:t>
            </a:r>
          </a:p>
          <a:p>
            <a:pPr marL="0" indent="0">
              <a:buNone/>
            </a:pPr>
            <a:r>
              <a:rPr lang="en-GB" dirty="0"/>
              <a:t>Cheek, chin, cheek, chin, cheek, chin,</a:t>
            </a:r>
          </a:p>
          <a:p>
            <a:pPr marL="0" indent="0">
              <a:buNone/>
            </a:pPr>
            <a:r>
              <a:rPr lang="en-GB" dirty="0"/>
              <a:t>UP baby goes! </a:t>
            </a:r>
            <a:endParaRPr lang="en-GB" dirty="0" smtClean="0"/>
          </a:p>
          <a:p>
            <a:pPr marL="0" indent="0">
              <a:buNone/>
            </a:pPr>
            <a:r>
              <a:rPr lang="en-GB" i="1" dirty="0" smtClean="0"/>
              <a:t>(</a:t>
            </a:r>
            <a:r>
              <a:rPr lang="en-GB" i="1" dirty="0"/>
              <a:t>and slide the nappy under baby’s bottom)</a:t>
            </a:r>
            <a:endParaRPr lang="en-GB" dirty="0"/>
          </a:p>
          <a:p>
            <a:pPr marL="0" indent="0">
              <a:buNone/>
            </a:pPr>
            <a:r>
              <a:rPr lang="en-GB" dirty="0"/>
              <a:t> </a:t>
            </a:r>
          </a:p>
          <a:p>
            <a:pPr marL="0" indent="0">
              <a:buNone/>
            </a:pPr>
            <a:endParaRPr lang="en-GB" dirty="0" smtClean="0"/>
          </a:p>
          <a:p>
            <a:pPr marL="0" indent="0">
              <a:buNone/>
            </a:pPr>
            <a:r>
              <a:rPr lang="en-GB" dirty="0" smtClean="0"/>
              <a:t>(</a:t>
            </a:r>
            <a:r>
              <a:rPr lang="en-GB" dirty="0"/>
              <a:t>Reproduced with kind permission from “</a:t>
            </a:r>
            <a:r>
              <a:rPr lang="en-GB" dirty="0" err="1"/>
              <a:t>Hipperty</a:t>
            </a:r>
            <a:r>
              <a:rPr lang="en-GB" dirty="0"/>
              <a:t>-</a:t>
            </a:r>
            <a:r>
              <a:rPr lang="en-GB" dirty="0" err="1"/>
              <a:t>hop,Hipperty</a:t>
            </a:r>
            <a:r>
              <a:rPr lang="en-GB" dirty="0"/>
              <a:t>-hay”, Opal Dunn, published by Francis Lincoln)</a:t>
            </a:r>
          </a:p>
          <a:p>
            <a:endParaRPr lang="en-GB" dirty="0"/>
          </a:p>
        </p:txBody>
      </p:sp>
      <p:sp>
        <p:nvSpPr>
          <p:cNvPr id="7" name="Content Placeholder 6"/>
          <p:cNvSpPr>
            <a:spLocks noGrp="1"/>
          </p:cNvSpPr>
          <p:nvPr>
            <p:ph sz="half" idx="2"/>
          </p:nvPr>
        </p:nvSpPr>
        <p:spPr/>
        <p:txBody>
          <a:bodyPr>
            <a:normAutofit fontScale="62500" lnSpcReduction="20000"/>
          </a:bodyPr>
          <a:lstStyle/>
          <a:p>
            <a:pPr marL="0" indent="0">
              <a:buNone/>
            </a:pPr>
            <a:r>
              <a:rPr lang="en-GB" b="1" dirty="0"/>
              <a:t>These are Baby’s Fingers</a:t>
            </a:r>
          </a:p>
          <a:p>
            <a:pPr marL="0" indent="0">
              <a:buNone/>
            </a:pPr>
            <a:r>
              <a:rPr lang="en-GB" b="1" dirty="0"/>
              <a:t> </a:t>
            </a:r>
          </a:p>
          <a:p>
            <a:pPr marL="0" indent="0">
              <a:buNone/>
            </a:pPr>
            <a:r>
              <a:rPr lang="en-GB" dirty="0"/>
              <a:t>These are baby’s fingers, these are baby’s toes</a:t>
            </a:r>
          </a:p>
          <a:p>
            <a:pPr marL="0" indent="0">
              <a:buNone/>
            </a:pPr>
            <a:r>
              <a:rPr lang="en-GB" dirty="0"/>
              <a:t>This is baby’s tummy button</a:t>
            </a:r>
          </a:p>
          <a:p>
            <a:pPr marL="0" indent="0">
              <a:buNone/>
            </a:pPr>
            <a:r>
              <a:rPr lang="en-GB" dirty="0"/>
              <a:t>Round and round it goes  </a:t>
            </a:r>
          </a:p>
          <a:p>
            <a:endParaRPr lang="en-GB" dirty="0"/>
          </a:p>
          <a:p>
            <a:pPr marL="0" indent="0">
              <a:buNone/>
            </a:pPr>
            <a:r>
              <a:rPr lang="en-GB" dirty="0"/>
              <a:t>These are baby’s ears, this is baby’s nose</a:t>
            </a:r>
          </a:p>
          <a:p>
            <a:pPr marL="0" indent="0">
              <a:buNone/>
            </a:pPr>
            <a:r>
              <a:rPr lang="en-GB" dirty="0"/>
              <a:t>This is baby’s tummy button</a:t>
            </a:r>
          </a:p>
          <a:p>
            <a:pPr marL="0" indent="0">
              <a:buNone/>
            </a:pPr>
            <a:r>
              <a:rPr lang="en-GB" dirty="0"/>
              <a:t>Round and round it goes </a:t>
            </a:r>
          </a:p>
          <a:p>
            <a:pPr marL="0" indent="0">
              <a:buNone/>
            </a:pPr>
            <a:r>
              <a:rPr lang="en-GB" dirty="0"/>
              <a:t> </a:t>
            </a:r>
          </a:p>
          <a:p>
            <a:pPr marL="0" indent="0">
              <a:buNone/>
            </a:pPr>
            <a:r>
              <a:rPr lang="en-GB" dirty="0"/>
              <a:t>(Reproduced with kind permission from “</a:t>
            </a:r>
            <a:r>
              <a:rPr lang="en-GB" dirty="0" err="1"/>
              <a:t>Hipperty</a:t>
            </a:r>
            <a:r>
              <a:rPr lang="en-GB" dirty="0"/>
              <a:t>-</a:t>
            </a:r>
            <a:r>
              <a:rPr lang="en-GB" dirty="0" err="1"/>
              <a:t>hop,Hipperty</a:t>
            </a:r>
            <a:r>
              <a:rPr lang="en-GB" dirty="0"/>
              <a:t>-hay”, Opal Dunn, published by Francis Lincoln)</a:t>
            </a:r>
          </a:p>
          <a:p>
            <a:pPr marL="0" indent="0">
              <a:buNone/>
            </a:pPr>
            <a:r>
              <a:rPr lang="en-GB" dirty="0"/>
              <a:t> </a:t>
            </a:r>
          </a:p>
          <a:p>
            <a:pPr marL="0" indent="0">
              <a:buNone/>
            </a:pPr>
            <a:r>
              <a:rPr lang="en-GB" dirty="0"/>
              <a:t> </a:t>
            </a:r>
          </a:p>
          <a:p>
            <a:endParaRPr lang="en-GB" dirty="0"/>
          </a:p>
        </p:txBody>
      </p:sp>
    </p:spTree>
    <p:extLst>
      <p:ext uri="{BB962C8B-B14F-4D97-AF65-F5344CB8AC3E}">
        <p14:creationId xmlns:p14="http://schemas.microsoft.com/office/powerpoint/2010/main" val="2289103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from a Mum-to-be</a:t>
            </a:r>
            <a:endParaRPr lang="en-GB" dirty="0"/>
          </a:p>
        </p:txBody>
      </p:sp>
      <p:sp>
        <p:nvSpPr>
          <p:cNvPr id="3" name="Content Placeholder 2"/>
          <p:cNvSpPr>
            <a:spLocks noGrp="1"/>
          </p:cNvSpPr>
          <p:nvPr>
            <p:ph idx="1"/>
          </p:nvPr>
        </p:nvSpPr>
        <p:spPr/>
        <p:txBody>
          <a:bodyPr>
            <a:normAutofit fontScale="92500"/>
          </a:bodyPr>
          <a:lstStyle/>
          <a:p>
            <a:pPr marL="0" indent="0">
              <a:buNone/>
            </a:pPr>
            <a:r>
              <a:rPr lang="en-GB" dirty="0"/>
              <a:t>I'd definitely encourage sessions again regarding the importance of reading to your babies both from birth and in the tummy and felt that making your own book was a nice light hearted way of imagining what your own baby would be interested in looking </a:t>
            </a:r>
            <a:r>
              <a:rPr lang="en-GB" dirty="0" smtClean="0"/>
              <a:t>at. </a:t>
            </a:r>
          </a:p>
          <a:p>
            <a:pPr marL="0" indent="0">
              <a:buNone/>
            </a:pPr>
            <a:r>
              <a:rPr lang="en-GB" dirty="0" smtClean="0"/>
              <a:t>Plus </a:t>
            </a:r>
            <a:r>
              <a:rPr lang="en-GB" dirty="0"/>
              <a:t>it was something nice to show my partner as a way of explaining what we'd covered that session!</a:t>
            </a:r>
            <a:br>
              <a:rPr lang="en-GB" dirty="0"/>
            </a:br>
            <a:endParaRPr lang="en-GB" dirty="0"/>
          </a:p>
          <a:p>
            <a:endParaRPr lang="en-GB" dirty="0"/>
          </a:p>
        </p:txBody>
      </p:sp>
    </p:spTree>
    <p:extLst>
      <p:ext uri="{BB962C8B-B14F-4D97-AF65-F5344CB8AC3E}">
        <p14:creationId xmlns:p14="http://schemas.microsoft.com/office/powerpoint/2010/main" val="364486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From pregnancy club to birth day – one very proud Dad!</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74764" y="1600200"/>
            <a:ext cx="3394472" cy="4525963"/>
          </a:xfrm>
        </p:spPr>
      </p:pic>
    </p:spTree>
    <p:extLst>
      <p:ext uri="{BB962C8B-B14F-4D97-AF65-F5344CB8AC3E}">
        <p14:creationId xmlns:p14="http://schemas.microsoft.com/office/powerpoint/2010/main" val="2996755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Black and white bookworm</a:t>
            </a:r>
            <a:endParaRPr lang="en-GB" dirty="0"/>
          </a:p>
        </p:txBody>
      </p:sp>
      <p:pic>
        <p:nvPicPr>
          <p:cNvPr id="6" name="Content Placeholder 5"/>
          <p:cNvPicPr>
            <a:picLocks noGrp="1"/>
          </p:cNvPicPr>
          <p:nvPr>
            <p:ph idx="1"/>
          </p:nvPr>
        </p:nvPicPr>
        <p:blipFill rotWithShape="1">
          <a:blip r:embed="rId3" cstate="print">
            <a:extLst>
              <a:ext uri="{28A0092B-C50C-407E-A947-70E740481C1C}">
                <a14:useLocalDpi xmlns:a14="http://schemas.microsoft.com/office/drawing/2010/main" val="0"/>
              </a:ext>
            </a:extLst>
          </a:blip>
          <a:srcRect l="13311" t="13103" r="42036" b="30353"/>
          <a:stretch/>
        </p:blipFill>
        <p:spPr bwMode="auto">
          <a:xfrm>
            <a:off x="2483768" y="1412776"/>
            <a:ext cx="4464496" cy="44644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6501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websites</a:t>
            </a:r>
            <a:endParaRPr lang="en-GB" dirty="0"/>
          </a:p>
        </p:txBody>
      </p:sp>
      <p:sp>
        <p:nvSpPr>
          <p:cNvPr id="3" name="Content Placeholder 2"/>
          <p:cNvSpPr>
            <a:spLocks noGrp="1"/>
          </p:cNvSpPr>
          <p:nvPr>
            <p:ph idx="1"/>
          </p:nvPr>
        </p:nvSpPr>
        <p:spPr/>
        <p:txBody>
          <a:bodyPr/>
          <a:lstStyle/>
          <a:p>
            <a:pPr marL="0" indent="0">
              <a:buNone/>
            </a:pPr>
            <a:r>
              <a:rPr lang="en-GB" dirty="0" smtClean="0"/>
              <a:t>www.fivetothrive.org.uk</a:t>
            </a:r>
          </a:p>
          <a:p>
            <a:pPr marL="0" indent="0">
              <a:buNone/>
            </a:pPr>
            <a:endParaRPr lang="en-GB" dirty="0"/>
          </a:p>
          <a:p>
            <a:pPr marL="0" indent="0">
              <a:buNone/>
            </a:pPr>
            <a:r>
              <a:rPr lang="en-GB" sz="2800" dirty="0" smtClean="0"/>
              <a:t>www.hertsdirect.org/services/edlearn/css/mbb/</a:t>
            </a:r>
          </a:p>
          <a:p>
            <a:pPr marL="0" indent="0">
              <a:buNone/>
            </a:pPr>
            <a:endParaRPr lang="en-GB" dirty="0"/>
          </a:p>
          <a:p>
            <a:pPr marL="0" indent="0">
              <a:buNone/>
            </a:pPr>
            <a:r>
              <a:rPr lang="en-GB" dirty="0" smtClean="0"/>
              <a:t>www.socialbaby.com</a:t>
            </a:r>
            <a:endParaRPr lang="en-GB" dirty="0"/>
          </a:p>
        </p:txBody>
      </p:sp>
    </p:spTree>
    <p:extLst>
      <p:ext uri="{BB962C8B-B14F-4D97-AF65-F5344CB8AC3E}">
        <p14:creationId xmlns:p14="http://schemas.microsoft.com/office/powerpoint/2010/main" val="2661797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Any questions?</a:t>
            </a:r>
            <a:endParaRPr lang="en-GB"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74764" y="1600200"/>
            <a:ext cx="3394472" cy="4525963"/>
          </a:xfrm>
        </p:spPr>
      </p:pic>
    </p:spTree>
    <p:extLst>
      <p:ext uri="{BB962C8B-B14F-4D97-AF65-F5344CB8AC3E}">
        <p14:creationId xmlns:p14="http://schemas.microsoft.com/office/powerpoint/2010/main" val="1955419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baby’s brain – five to thrive</a:t>
            </a:r>
            <a:endParaRPr lang="en-GB" dirty="0"/>
          </a:p>
        </p:txBody>
      </p:sp>
      <p:sp>
        <p:nvSpPr>
          <p:cNvPr id="3" name="Content Placeholder 2"/>
          <p:cNvSpPr>
            <a:spLocks noGrp="1"/>
          </p:cNvSpPr>
          <p:nvPr>
            <p:ph idx="1"/>
          </p:nvPr>
        </p:nvSpPr>
        <p:spPr/>
        <p:txBody>
          <a:bodyPr/>
          <a:lstStyle/>
          <a:p>
            <a:pPr marL="0" indent="0">
              <a:buNone/>
            </a:pPr>
            <a:r>
              <a:rPr lang="en-GB" dirty="0" smtClean="0">
                <a:hlinkClick r:id="rId3"/>
              </a:rPr>
              <a:t>http://www.hertsdirect.org/services/edlearn/css/mbb/</a:t>
            </a:r>
            <a:endParaRPr lang="en-GB" dirty="0" smtClean="0"/>
          </a:p>
          <a:p>
            <a:pPr marL="0" indent="0">
              <a:buNone/>
            </a:pPr>
            <a:endParaRPr lang="en-GB" dirty="0" smtClean="0"/>
          </a:p>
          <a:p>
            <a:pPr marL="0" indent="0">
              <a:buNone/>
            </a:pPr>
            <a:r>
              <a:rPr lang="en-GB" dirty="0" smtClean="0">
                <a:hlinkClick r:id="rId4"/>
              </a:rPr>
              <a:t>https://www.youtube.com/watch?v=CsiUayJOJ8Q&amp;feature=playembedded</a:t>
            </a:r>
            <a:r>
              <a:rPr lang="en-GB" dirty="0" smtClean="0"/>
              <a:t> </a:t>
            </a:r>
            <a:endParaRPr lang="en-GB" dirty="0"/>
          </a:p>
        </p:txBody>
      </p:sp>
    </p:spTree>
    <p:extLst>
      <p:ext uri="{BB962C8B-B14F-4D97-AF65-F5344CB8AC3E}">
        <p14:creationId xmlns:p14="http://schemas.microsoft.com/office/powerpoint/2010/main" val="559672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County wide approach</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48812" y="2334609"/>
            <a:ext cx="2246376" cy="3057144"/>
          </a:xfrm>
        </p:spPr>
      </p:pic>
    </p:spTree>
    <p:extLst>
      <p:ext uri="{BB962C8B-B14F-4D97-AF65-F5344CB8AC3E}">
        <p14:creationId xmlns:p14="http://schemas.microsoft.com/office/powerpoint/2010/main" val="3252248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“five to thrive” themes </a:t>
            </a:r>
            <a:endParaRPr lang="en-GB" dirty="0"/>
          </a:p>
        </p:txBody>
      </p:sp>
      <p:sp>
        <p:nvSpPr>
          <p:cNvPr id="3" name="Content Placeholder 2"/>
          <p:cNvSpPr>
            <a:spLocks noGrp="1"/>
          </p:cNvSpPr>
          <p:nvPr>
            <p:ph idx="1"/>
          </p:nvPr>
        </p:nvSpPr>
        <p:spPr/>
        <p:txBody>
          <a:bodyPr/>
          <a:lstStyle/>
          <a:p>
            <a:pPr marL="0" indent="0">
              <a:buNone/>
            </a:pPr>
            <a:endParaRPr lang="en-US" dirty="0" smtClean="0">
              <a:effectLst/>
            </a:endParaRP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1412776"/>
            <a:ext cx="2285727" cy="5445224"/>
          </a:xfrm>
          <a:prstGeom prst="rect">
            <a:avLst/>
          </a:prstGeom>
        </p:spPr>
      </p:pic>
    </p:spTree>
    <p:extLst>
      <p:ext uri="{BB962C8B-B14F-4D97-AF65-F5344CB8AC3E}">
        <p14:creationId xmlns:p14="http://schemas.microsoft.com/office/powerpoint/2010/main" val="2042699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Why black and white book making?</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0492" y="1600200"/>
            <a:ext cx="5183016" cy="4525963"/>
          </a:xfrm>
        </p:spPr>
      </p:pic>
    </p:spTree>
    <p:extLst>
      <p:ext uri="{BB962C8B-B14F-4D97-AF65-F5344CB8AC3E}">
        <p14:creationId xmlns:p14="http://schemas.microsoft.com/office/powerpoint/2010/main" val="3874647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of the sessions</a:t>
            </a:r>
            <a:endParaRPr lang="en-GB" dirty="0"/>
          </a:p>
        </p:txBody>
      </p:sp>
      <p:sp>
        <p:nvSpPr>
          <p:cNvPr id="3" name="Content Placeholder 2"/>
          <p:cNvSpPr>
            <a:spLocks noGrp="1"/>
          </p:cNvSpPr>
          <p:nvPr>
            <p:ph idx="1"/>
          </p:nvPr>
        </p:nvSpPr>
        <p:spPr/>
        <p:txBody>
          <a:bodyPr>
            <a:normAutofit lnSpcReduction="10000"/>
          </a:bodyPr>
          <a:lstStyle/>
          <a:p>
            <a:r>
              <a:rPr lang="en-GB" dirty="0" smtClean="0"/>
              <a:t>We want new parents and parents-to-be to understand the value of sharing books, songs and rhymes with their baby to support bonding, their baby’s brain development, family routines and language development.</a:t>
            </a:r>
          </a:p>
          <a:p>
            <a:endParaRPr lang="en-GB" dirty="0" smtClean="0"/>
          </a:p>
          <a:p>
            <a:r>
              <a:rPr lang="en-GB" dirty="0" smtClean="0"/>
              <a:t>To promote the benefits of library use and to encourage families to visit, and borrow from, the library.</a:t>
            </a:r>
          </a:p>
        </p:txBody>
      </p:sp>
    </p:spTree>
    <p:extLst>
      <p:ext uri="{BB962C8B-B14F-4D97-AF65-F5344CB8AC3E}">
        <p14:creationId xmlns:p14="http://schemas.microsoft.com/office/powerpoint/2010/main" val="4265790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a:t>
            </a:r>
            <a:r>
              <a:rPr lang="en-GB" dirty="0" smtClean="0"/>
              <a:t>ur target audience</a:t>
            </a:r>
            <a:endParaRPr lang="en-GB"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34561" y="1268760"/>
            <a:ext cx="2053263" cy="2697964"/>
          </a:xfrm>
        </p:spPr>
      </p:pic>
      <p:sp>
        <p:nvSpPr>
          <p:cNvPr id="3" name="Text Placeholder 2"/>
          <p:cNvSpPr>
            <a:spLocks noGrp="1"/>
          </p:cNvSpPr>
          <p:nvPr>
            <p:ph type="body" idx="4294967295"/>
          </p:nvPr>
        </p:nvSpPr>
        <p:spPr>
          <a:xfrm>
            <a:off x="0" y="1535113"/>
            <a:ext cx="4040188" cy="639762"/>
          </a:xfrm>
        </p:spPr>
        <p:txBody>
          <a:bodyPr/>
          <a:lstStyle/>
          <a:p>
            <a:pPr marL="0" indent="0">
              <a:buNone/>
            </a:pPr>
            <a:r>
              <a:rPr lang="en-GB" dirty="0" smtClean="0"/>
              <a:t>	</a:t>
            </a:r>
            <a:endParaRPr lang="en-GB" dirty="0"/>
          </a:p>
        </p:txBody>
      </p:sp>
      <p:sp>
        <p:nvSpPr>
          <p:cNvPr id="4" name="Text Placeholder 3"/>
          <p:cNvSpPr>
            <a:spLocks noGrp="1"/>
          </p:cNvSpPr>
          <p:nvPr>
            <p:ph type="body" sz="quarter" idx="4294967295"/>
          </p:nvPr>
        </p:nvSpPr>
        <p:spPr>
          <a:xfrm>
            <a:off x="5102225" y="1535113"/>
            <a:ext cx="4041775" cy="639762"/>
          </a:xfrm>
        </p:spPr>
        <p:txBody>
          <a:bodyPr/>
          <a:lstStyle/>
          <a:p>
            <a:pPr marL="0" indent="0">
              <a:buNone/>
            </a:pPr>
            <a:r>
              <a:rPr lang="en-GB" dirty="0" smtClean="0"/>
              <a:t>  </a:t>
            </a:r>
            <a:endParaRPr lang="en-GB" dirty="0"/>
          </a:p>
        </p:txBody>
      </p:sp>
      <p:pic>
        <p:nvPicPr>
          <p:cNvPr id="7" name="Content Placeholder 3"/>
          <p:cNvPicPr>
            <a:picLocks noGrp="1" noChangeAspect="1"/>
          </p:cNvPicPr>
          <p:nvPr>
            <p:ph sz="quarter" idx="4294967295"/>
          </p:nvPr>
        </p:nvPicPr>
        <p:blipFill>
          <a:blip r:embed="rId4" cstate="print">
            <a:extLst>
              <a:ext uri="{28A0092B-C50C-407E-A947-70E740481C1C}">
                <a14:useLocalDpi xmlns:a14="http://schemas.microsoft.com/office/drawing/2010/main" val="0"/>
              </a:ext>
            </a:extLst>
          </a:blip>
          <a:stretch>
            <a:fillRect/>
          </a:stretch>
        </p:blipFill>
        <p:spPr>
          <a:xfrm>
            <a:off x="4932040" y="1340768"/>
            <a:ext cx="3122945" cy="2532947"/>
          </a:xfrm>
        </p:spPr>
      </p:pic>
      <p:pic>
        <p:nvPicPr>
          <p:cNvPr id="8"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592" y="4149080"/>
            <a:ext cx="3265114" cy="2448272"/>
          </a:xfrm>
          <a:prstGeom prst="rect">
            <a:avLst/>
          </a:prstGeom>
        </p:spPr>
      </p:pic>
      <p:pic>
        <p:nvPicPr>
          <p:cNvPr id="9" name="Content Placeholder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6056" y="4113839"/>
            <a:ext cx="3311351" cy="2483513"/>
          </a:xfrm>
          <a:prstGeom prst="rect">
            <a:avLst/>
          </a:prstGeom>
        </p:spPr>
      </p:pic>
    </p:spTree>
    <p:extLst>
      <p:ext uri="{BB962C8B-B14F-4D97-AF65-F5344CB8AC3E}">
        <p14:creationId xmlns:p14="http://schemas.microsoft.com/office/powerpoint/2010/main" val="4098908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Resources – keep it simple</a:t>
            </a:r>
            <a:endParaRPr lang="en-GB" dirty="0"/>
          </a:p>
        </p:txBody>
      </p:sp>
      <p:sp>
        <p:nvSpPr>
          <p:cNvPr id="6" name="Content Placeholder 5"/>
          <p:cNvSpPr>
            <a:spLocks noGrp="1"/>
          </p:cNvSpPr>
          <p:nvPr>
            <p:ph idx="1"/>
          </p:nvPr>
        </p:nvSpPr>
        <p:spPr/>
        <p:txBody>
          <a:bodyPr>
            <a:normAutofit fontScale="77500" lnSpcReduction="20000"/>
          </a:bodyPr>
          <a:lstStyle/>
          <a:p>
            <a:r>
              <a:rPr lang="en-GB" dirty="0" smtClean="0"/>
              <a:t>Black flip chart marker pens (and other colours if required)</a:t>
            </a:r>
          </a:p>
          <a:p>
            <a:r>
              <a:rPr lang="en-GB" dirty="0" smtClean="0"/>
              <a:t>Thick A3 paper that does not “bleed” and that can be folded into a concertina</a:t>
            </a:r>
          </a:p>
          <a:p>
            <a:r>
              <a:rPr lang="en-GB" dirty="0" smtClean="0"/>
              <a:t>Sample images and books </a:t>
            </a:r>
          </a:p>
          <a:p>
            <a:r>
              <a:rPr lang="en-GB" dirty="0" smtClean="0"/>
              <a:t>Boards to lean on </a:t>
            </a:r>
          </a:p>
          <a:p>
            <a:r>
              <a:rPr lang="en-GB" dirty="0" smtClean="0"/>
              <a:t>Rulers </a:t>
            </a:r>
          </a:p>
          <a:p>
            <a:r>
              <a:rPr lang="en-GB" dirty="0" smtClean="0"/>
              <a:t>Selection of board books to show</a:t>
            </a:r>
          </a:p>
          <a:p>
            <a:r>
              <a:rPr lang="en-GB" dirty="0" smtClean="0"/>
              <a:t>Tips sheet on sharing books with young babies</a:t>
            </a:r>
          </a:p>
          <a:p>
            <a:r>
              <a:rPr lang="en-GB" dirty="0" smtClean="0"/>
              <a:t>Rhymes to share with young babies</a:t>
            </a:r>
          </a:p>
          <a:p>
            <a:r>
              <a:rPr lang="en-GB" dirty="0" smtClean="0"/>
              <a:t>Bookstart Bear to demonstrate rhymes</a:t>
            </a:r>
          </a:p>
          <a:p>
            <a:r>
              <a:rPr lang="en-GB" dirty="0" smtClean="0"/>
              <a:t>Risk assessment</a:t>
            </a:r>
          </a:p>
          <a:p>
            <a:endParaRPr lang="en-GB" dirty="0"/>
          </a:p>
        </p:txBody>
      </p:sp>
    </p:spTree>
    <p:extLst>
      <p:ext uri="{BB962C8B-B14F-4D97-AF65-F5344CB8AC3E}">
        <p14:creationId xmlns:p14="http://schemas.microsoft.com/office/powerpoint/2010/main" val="2908020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we run the sessions</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272813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Promote the library</a:t>
            </a:r>
            <a:endParaRPr lang="en-GB" dirty="0"/>
          </a:p>
        </p:txBody>
      </p:sp>
      <p:sp>
        <p:nvSpPr>
          <p:cNvPr id="3" name="Content Placeholder 2"/>
          <p:cNvSpPr>
            <a:spLocks noGrp="1"/>
          </p:cNvSpPr>
          <p:nvPr>
            <p:ph idx="1"/>
          </p:nvPr>
        </p:nvSpPr>
        <p:spPr/>
        <p:txBody>
          <a:bodyPr/>
          <a:lstStyle/>
          <a:p>
            <a:pPr marL="0" indent="0">
              <a:buNone/>
            </a:pPr>
            <a:r>
              <a:rPr lang="en-GB" dirty="0" smtClean="0"/>
              <a:t>“I </a:t>
            </a:r>
            <a:r>
              <a:rPr lang="en-GB" dirty="0"/>
              <a:t>didn’t know anything about books for babies so I found it really helpful and will look forward to sharing books with my baby</a:t>
            </a:r>
            <a:r>
              <a:rPr lang="en-GB" dirty="0" smtClean="0"/>
              <a:t>.</a:t>
            </a:r>
          </a:p>
          <a:p>
            <a:pPr marL="0" indent="0">
              <a:buNone/>
            </a:pPr>
            <a:endParaRPr lang="en-GB" dirty="0"/>
          </a:p>
          <a:p>
            <a:pPr marL="0" indent="0">
              <a:buNone/>
            </a:pPr>
            <a:r>
              <a:rPr lang="en-GB" dirty="0"/>
              <a:t>It was </a:t>
            </a:r>
            <a:r>
              <a:rPr lang="en-GB" dirty="0" smtClean="0"/>
              <a:t>also great </a:t>
            </a:r>
            <a:r>
              <a:rPr lang="en-GB" dirty="0"/>
              <a:t>to get information about the library as it wasn’t something I had thought about</a:t>
            </a:r>
            <a:r>
              <a:rPr lang="en-GB" dirty="0" smtClean="0"/>
              <a:t>.”</a:t>
            </a:r>
            <a:endParaRPr lang="en-GB" dirty="0"/>
          </a:p>
          <a:p>
            <a:endParaRPr lang="en-GB" dirty="0"/>
          </a:p>
        </p:txBody>
      </p:sp>
    </p:spTree>
    <p:extLst>
      <p:ext uri="{BB962C8B-B14F-4D97-AF65-F5344CB8AC3E}">
        <p14:creationId xmlns:p14="http://schemas.microsoft.com/office/powerpoint/2010/main" val="467071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1050</Words>
  <Application>Microsoft Office PowerPoint</Application>
  <PresentationFormat>On-screen Show (4:3)</PresentationFormat>
  <Paragraphs>146</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Making an early start on the library journey –  Black &amp; white bookmaking</vt:lpstr>
      <vt:lpstr>A County wide approach</vt:lpstr>
      <vt:lpstr>The “five to thrive” themes </vt:lpstr>
      <vt:lpstr>Why black and white book making?</vt:lpstr>
      <vt:lpstr>Aims of the sessions</vt:lpstr>
      <vt:lpstr>Our target audience</vt:lpstr>
      <vt:lpstr>Resources – keep it simple</vt:lpstr>
      <vt:lpstr>How we run the sessions</vt:lpstr>
      <vt:lpstr>Promote the library</vt:lpstr>
      <vt:lpstr>Share a rhyme at nappy time</vt:lpstr>
      <vt:lpstr>Feedback from a Mum-to-be</vt:lpstr>
      <vt:lpstr>From pregnancy club to birth day – one very proud Dad!</vt:lpstr>
      <vt:lpstr>Black and white bookworm</vt:lpstr>
      <vt:lpstr>Key websites</vt:lpstr>
      <vt:lpstr>Any questions?</vt:lpstr>
      <vt:lpstr>My baby’s brain – five to thrive</vt:lpstr>
    </vt:vector>
  </TitlesOfParts>
  <Company>Hertfordshire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Baby’s Brain – Five to thrive</dc:title>
  <dc:creator>Margaret Street</dc:creator>
  <cp:lastModifiedBy>Margaret Street</cp:lastModifiedBy>
  <cp:revision>27</cp:revision>
  <cp:lastPrinted>2016-03-16T13:31:38Z</cp:lastPrinted>
  <dcterms:created xsi:type="dcterms:W3CDTF">2015-02-26T14:55:17Z</dcterms:created>
  <dcterms:modified xsi:type="dcterms:W3CDTF">2016-03-16T13:33:24Z</dcterms:modified>
</cp:coreProperties>
</file>