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436" autoAdjust="0"/>
    <p:restoredTop sz="94660"/>
  </p:normalViewPr>
  <p:slideViewPr>
    <p:cSldViewPr snapToGrid="0">
      <p:cViewPr varScale="1">
        <p:scale>
          <a:sx n="83" d="100"/>
          <a:sy n="83" d="100"/>
        </p:scale>
        <p:origin x="79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9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52DE4-1952-45FA-A544-DC5EAC30EE03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C5587-21B6-4BE4-94BB-2828C5DE9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104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896A2-E1B5-42AD-BFC2-77DAEE036554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556C-0EA4-44F5-B486-203B921C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0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556C-0EA4-44F5-B486-203B921C3E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252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556C-0EA4-44F5-B486-203B921C3E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144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556C-0EA4-44F5-B486-203B921C3ED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118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556C-0EA4-44F5-B486-203B921C3E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64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556C-0EA4-44F5-B486-203B921C3E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5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556C-0EA4-44F5-B486-203B921C3E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717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556C-0EA4-44F5-B486-203B921C3E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9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556C-0EA4-44F5-B486-203B921C3E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7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556C-0EA4-44F5-B486-203B921C3E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9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556C-0EA4-44F5-B486-203B921C3E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985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556C-0EA4-44F5-B486-203B921C3ED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918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556C-0EA4-44F5-B486-203B921C3E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0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9C94-F233-405A-9846-C5C95BB85DC2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1B83-6DD8-4559-BA48-E6D752A23B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46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9C94-F233-405A-9846-C5C95BB85DC2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1B83-6DD8-4559-BA48-E6D752A23B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88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9C94-F233-405A-9846-C5C95BB85DC2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1B83-6DD8-4559-BA48-E6D752A23B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12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9C94-F233-405A-9846-C5C95BB85DC2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1B83-6DD8-4559-BA48-E6D752A23B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5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9C94-F233-405A-9846-C5C95BB85DC2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1B83-6DD8-4559-BA48-E6D752A23B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4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9C94-F233-405A-9846-C5C95BB85DC2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1B83-6DD8-4559-BA48-E6D752A23B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2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9C94-F233-405A-9846-C5C95BB85DC2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1B83-6DD8-4559-BA48-E6D752A23B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3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9C94-F233-405A-9846-C5C95BB85DC2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1B83-6DD8-4559-BA48-E6D752A23B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3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9C94-F233-405A-9846-C5C95BB85DC2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1B83-6DD8-4559-BA48-E6D752A23B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0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9C94-F233-405A-9846-C5C95BB85DC2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1B83-6DD8-4559-BA48-E6D752A23B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9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9C94-F233-405A-9846-C5C95BB85DC2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1B83-6DD8-4559-BA48-E6D752A23B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0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9C94-F233-405A-9846-C5C95BB85DC2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1B83-6DD8-4559-BA48-E6D752A23B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55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Baby Shower Case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Annabel Gittins</a:t>
            </a:r>
          </a:p>
          <a:p>
            <a:r>
              <a:rPr lang="en-GB" dirty="0"/>
              <a:t>Library Manager for CYP</a:t>
            </a:r>
          </a:p>
          <a:p>
            <a:r>
              <a:rPr lang="en-GB" dirty="0"/>
              <a:t>Shropshire Libraries</a:t>
            </a:r>
          </a:p>
        </p:txBody>
      </p:sp>
      <p:pic>
        <p:nvPicPr>
          <p:cNvPr id="1026" name="Picture 1" descr="https://encrypted-tbn0.gstatic.com/images?q=tbn:ANd9GcSDPbM3ar8Y3J_RqYtesP9o0khpiFp4BUQggqMypRIOeszfLzg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/>
          <a:stretch>
            <a:fillRect/>
          </a:stretch>
        </p:blipFill>
        <p:spPr bwMode="auto">
          <a:xfrm>
            <a:off x="569940" y="381547"/>
            <a:ext cx="808037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https://encrypted-tbn0.gstatic.com/images?q=tbn:ANd9GcSDPbM3ar8Y3J_RqYtesP9o0khpiFp4BUQggqMypRIOeszfLzg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/>
          <a:stretch>
            <a:fillRect/>
          </a:stretch>
        </p:blipFill>
        <p:spPr bwMode="auto">
          <a:xfrm>
            <a:off x="10410004" y="1315655"/>
            <a:ext cx="808037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990" y="121766"/>
            <a:ext cx="3200000" cy="2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65125"/>
            <a:ext cx="10172700" cy="1325563"/>
          </a:xfrm>
        </p:spPr>
        <p:txBody>
          <a:bodyPr/>
          <a:lstStyle/>
          <a:p>
            <a:r>
              <a:rPr lang="en-GB" dirty="0"/>
              <a:t>“The Best Bits….”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1825625"/>
            <a:ext cx="9734550" cy="4351338"/>
          </a:xfrm>
        </p:spPr>
        <p:txBody>
          <a:bodyPr/>
          <a:lstStyle/>
          <a:p>
            <a:r>
              <a:rPr lang="en-GB" dirty="0"/>
              <a:t>Chatting to Health Visitors</a:t>
            </a:r>
          </a:p>
          <a:p>
            <a:r>
              <a:rPr lang="en-GB" dirty="0"/>
              <a:t>All sorts of information on what’s available in one place</a:t>
            </a:r>
          </a:p>
          <a:p>
            <a:r>
              <a:rPr lang="en-GB" dirty="0"/>
              <a:t>St John’s Ambulance and seeing what’s on locally</a:t>
            </a:r>
          </a:p>
          <a:p>
            <a:r>
              <a:rPr lang="en-GB" dirty="0"/>
              <a:t>All of it!</a:t>
            </a:r>
          </a:p>
          <a:p>
            <a:r>
              <a:rPr lang="en-GB" dirty="0"/>
              <a:t>Local information</a:t>
            </a:r>
          </a:p>
          <a:p>
            <a:r>
              <a:rPr lang="en-GB" dirty="0"/>
              <a:t>Real Nappies, Health Visitors</a:t>
            </a:r>
          </a:p>
          <a:p>
            <a:r>
              <a:rPr lang="en-GB" dirty="0"/>
              <a:t>Rhyme Time</a:t>
            </a:r>
          </a:p>
          <a:p>
            <a:r>
              <a:rPr lang="en-GB" dirty="0"/>
              <a:t>Meeting other mums and babies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25825"/>
            <a:ext cx="3848100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62" y="812018"/>
            <a:ext cx="810838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4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Accomplishments &amp; Lessons Learnt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5625"/>
            <a:ext cx="10172700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Really good working relationships with local health teams</a:t>
            </a:r>
          </a:p>
          <a:p>
            <a:r>
              <a:rPr lang="en-GB" dirty="0"/>
              <a:t>Baby Shower idea appeals to Health and Engagement panels – raising profile of the library at a more strategic level</a:t>
            </a:r>
          </a:p>
          <a:p>
            <a:r>
              <a:rPr lang="en-GB" dirty="0"/>
              <a:t>Rhyme Time numbers are soaring!</a:t>
            </a:r>
          </a:p>
          <a:p>
            <a:endParaRPr lang="en-GB" dirty="0"/>
          </a:p>
          <a:p>
            <a:r>
              <a:rPr lang="en-GB" dirty="0"/>
              <a:t>Start planning early</a:t>
            </a:r>
          </a:p>
          <a:p>
            <a:r>
              <a:rPr lang="en-GB" dirty="0"/>
              <a:t>Contact people many times – you will eventually get an answer!</a:t>
            </a:r>
          </a:p>
          <a:p>
            <a:r>
              <a:rPr lang="en-GB" dirty="0"/>
              <a:t>Get an early conversation going in social media – promote so that people are tripping over “baby shower” everywhere.</a:t>
            </a:r>
          </a:p>
          <a:p>
            <a:r>
              <a:rPr lang="en-GB" dirty="0"/>
              <a:t>Where staff are not “local” much more work needed to bring in stalls / promotion etc.</a:t>
            </a:r>
          </a:p>
          <a:p>
            <a:r>
              <a:rPr lang="en-GB" dirty="0"/>
              <a:t>Need good staff / customer ratio on the day – use volunteers when possible!</a:t>
            </a:r>
          </a:p>
          <a:p>
            <a:r>
              <a:rPr lang="en-GB" dirty="0"/>
              <a:t>Refreshments and plenty of places for pregnant ladies to sit down!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381" y="1027906"/>
            <a:ext cx="810838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41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323084"/>
            <a:ext cx="3295650" cy="2471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2816637"/>
            <a:ext cx="2552700" cy="1914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3016661"/>
            <a:ext cx="22860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39" y="2344410"/>
            <a:ext cx="2286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312508"/>
            <a:ext cx="2552700" cy="1962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08" y="210796"/>
            <a:ext cx="1981200" cy="264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62" y="4699397"/>
            <a:ext cx="2624137" cy="1968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4699397"/>
            <a:ext cx="2696907" cy="2022680"/>
          </a:xfrm>
          <a:prstGeom prst="rect">
            <a:avLst/>
          </a:prstGeom>
        </p:spPr>
      </p:pic>
      <p:pic>
        <p:nvPicPr>
          <p:cNvPr id="2050" name="Picture 2" descr="http://cliomakeupblog.cliomakeup.netdna-cdn.com/wp-content/uploads/2014/12/88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280" y="4598045"/>
            <a:ext cx="2484227" cy="21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02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 Baby Shower – in a library?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352" y="1428750"/>
            <a:ext cx="10234448" cy="474821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Ties into a current trend </a:t>
            </a:r>
          </a:p>
          <a:p>
            <a:r>
              <a:rPr lang="en-GB" dirty="0"/>
              <a:t>Offering fun, informative event for expectant and new parents (up to 1 year)</a:t>
            </a:r>
          </a:p>
          <a:p>
            <a:r>
              <a:rPr lang="en-GB" dirty="0"/>
              <a:t>Introduces new partners into library space</a:t>
            </a:r>
          </a:p>
          <a:p>
            <a:r>
              <a:rPr lang="en-GB" dirty="0"/>
              <a:t>Introduces new library users </a:t>
            </a:r>
          </a:p>
          <a:p>
            <a:r>
              <a:rPr lang="en-GB" dirty="0"/>
              <a:t>Highlights library as heart of community </a:t>
            </a:r>
          </a:p>
          <a:p>
            <a:r>
              <a:rPr lang="en-GB" dirty="0"/>
              <a:t>Created or enhanced links with health, business, charities</a:t>
            </a:r>
          </a:p>
          <a:p>
            <a:r>
              <a:rPr lang="en-GB" dirty="0"/>
              <a:t>Showcasing library resources </a:t>
            </a:r>
          </a:p>
          <a:p>
            <a:pPr marL="914400" lvl="2" indent="0">
              <a:buNone/>
            </a:pPr>
            <a:r>
              <a:rPr lang="en-GB" sz="2400" dirty="0"/>
              <a:t>Health Zones				Parents collections		</a:t>
            </a:r>
          </a:p>
          <a:p>
            <a:pPr marL="914400" lvl="2" indent="0">
              <a:buNone/>
            </a:pPr>
            <a:r>
              <a:rPr lang="en-GB" sz="2400" dirty="0"/>
              <a:t>Rhyme &amp; Story Times			Early Reading schemes &amp; dual language</a:t>
            </a:r>
          </a:p>
          <a:p>
            <a:pPr marL="914400" lvl="2" indent="0">
              <a:buNone/>
            </a:pPr>
            <a:r>
              <a:rPr lang="en-GB" sz="2400" dirty="0"/>
              <a:t>Activity books				Work clubs</a:t>
            </a:r>
          </a:p>
          <a:p>
            <a:pPr marL="914400" lvl="2" indent="0">
              <a:buNone/>
            </a:pPr>
            <a:r>
              <a:rPr lang="en-GB" sz="2400" dirty="0"/>
              <a:t>Computer help				CV writing</a:t>
            </a:r>
          </a:p>
          <a:p>
            <a:pPr marL="914400" lvl="2" indent="0">
              <a:buNone/>
            </a:pPr>
            <a:r>
              <a:rPr lang="en-GB" sz="2400" dirty="0"/>
              <a:t>Digital Offer – </a:t>
            </a:r>
            <a:r>
              <a:rPr lang="en-GB" sz="2400" dirty="0" err="1"/>
              <a:t>emagazines</a:t>
            </a:r>
            <a:r>
              <a:rPr lang="en-GB" sz="2400" dirty="0"/>
              <a:t>, </a:t>
            </a:r>
            <a:r>
              <a:rPr lang="en-GB" sz="2400" dirty="0" err="1"/>
              <a:t>ebooks</a:t>
            </a:r>
            <a:r>
              <a:rPr lang="en-GB" sz="2400" dirty="0"/>
              <a:t> etc.</a:t>
            </a:r>
          </a:p>
          <a:p>
            <a:pPr marL="914400" lvl="2" indent="0">
              <a:buNone/>
            </a:pPr>
            <a:r>
              <a:rPr lang="en-GB" sz="2400" dirty="0"/>
              <a:t>Local information – clubs, groups, activities for parents…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17" y="1027906"/>
            <a:ext cx="804742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Contribution to Local Authority agenda	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659"/>
            <a:ext cx="11303876" cy="4727304"/>
          </a:xfrm>
        </p:spPr>
        <p:txBody>
          <a:bodyPr>
            <a:normAutofit/>
          </a:bodyPr>
          <a:lstStyle/>
          <a:p>
            <a:r>
              <a:rPr lang="en-GB" sz="3000" dirty="0"/>
              <a:t>Partnership working </a:t>
            </a:r>
          </a:p>
          <a:p>
            <a:r>
              <a:rPr lang="en-GB" sz="3000" dirty="0"/>
              <a:t>Health and Libraries working closely</a:t>
            </a:r>
          </a:p>
          <a:p>
            <a:r>
              <a:rPr lang="en-GB" sz="3000" dirty="0"/>
              <a:t>Showing library as a community Hub</a:t>
            </a:r>
          </a:p>
          <a:p>
            <a:r>
              <a:rPr lang="en-GB" sz="3000" dirty="0"/>
              <a:t>Shropshire Health &amp; Wellbeing strategy – </a:t>
            </a:r>
            <a:r>
              <a:rPr lang="en-GB" dirty="0"/>
              <a:t>Start well, Live well, Age Well</a:t>
            </a:r>
          </a:p>
          <a:p>
            <a:pPr lvl="1"/>
            <a:r>
              <a:rPr lang="en-GB" dirty="0"/>
              <a:t>Healthy weight and diabetes care </a:t>
            </a:r>
          </a:p>
          <a:p>
            <a:pPr lvl="1"/>
            <a:r>
              <a:rPr lang="en-GB" dirty="0"/>
              <a:t>Carers </a:t>
            </a:r>
          </a:p>
          <a:p>
            <a:pPr lvl="1"/>
            <a:r>
              <a:rPr lang="en-GB" dirty="0"/>
              <a:t>Mental health </a:t>
            </a:r>
          </a:p>
          <a:p>
            <a:r>
              <a:rPr lang="en-GB" sz="3000" dirty="0"/>
              <a:t>Ties into SCL Universal offers 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4" y="1027906"/>
            <a:ext cx="810838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3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188" y="365125"/>
            <a:ext cx="10335611" cy="1325563"/>
          </a:xfrm>
        </p:spPr>
        <p:txBody>
          <a:bodyPr/>
          <a:lstStyle/>
          <a:p>
            <a:r>
              <a:rPr lang="en-GB" dirty="0"/>
              <a:t>Who did we invite?</a:t>
            </a:r>
            <a:br>
              <a:rPr lang="en-GB" dirty="0"/>
            </a:br>
            <a:r>
              <a:rPr lang="en-GB" sz="3200" dirty="0"/>
              <a:t>Advice and Information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538" y="1825625"/>
            <a:ext cx="10045262" cy="4351338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49309"/>
              </p:ext>
            </p:extLst>
          </p:nvPr>
        </p:nvGraphicFramePr>
        <p:xfrm>
          <a:off x="1198178" y="1690691"/>
          <a:ext cx="10155622" cy="448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7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78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Health Visitors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Leisure Centres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84">
                <a:tc>
                  <a:txBody>
                    <a:bodyPr/>
                    <a:lstStyle/>
                    <a:p>
                      <a:r>
                        <a:rPr lang="en-GB" sz="2400" dirty="0"/>
                        <a:t>Midwives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Local Diabetes</a:t>
                      </a:r>
                      <a:r>
                        <a:rPr lang="en-GB" sz="2400" baseline="0" dirty="0"/>
                        <a:t> Support Group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784">
                <a:tc>
                  <a:txBody>
                    <a:bodyPr/>
                    <a:lstStyle/>
                    <a:p>
                      <a:r>
                        <a:rPr lang="en-GB" sz="2400" dirty="0"/>
                        <a:t>St John’s Ambulance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Bookstart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84">
                <a:tc>
                  <a:txBody>
                    <a:bodyPr/>
                    <a:lstStyle/>
                    <a:p>
                      <a:r>
                        <a:rPr lang="en-GB" sz="2400" dirty="0" err="1"/>
                        <a:t>Surestart</a:t>
                      </a:r>
                      <a:r>
                        <a:rPr lang="en-GB" sz="2400" dirty="0"/>
                        <a:t> / Children Centres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Baby Sensory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784">
                <a:tc>
                  <a:txBody>
                    <a:bodyPr/>
                    <a:lstStyle/>
                    <a:p>
                      <a:r>
                        <a:rPr lang="en-GB" sz="2400" dirty="0"/>
                        <a:t>Help2Change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Baby Yoga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784">
                <a:tc>
                  <a:txBody>
                    <a:bodyPr/>
                    <a:lstStyle/>
                    <a:p>
                      <a:r>
                        <a:rPr lang="en-GB" sz="2400" dirty="0"/>
                        <a:t>Health 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Maternity Engagement</a:t>
                      </a:r>
                      <a:r>
                        <a:rPr lang="en-GB" sz="2400" baseline="0" dirty="0"/>
                        <a:t> Group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84">
                <a:tc>
                  <a:txBody>
                    <a:bodyPr/>
                    <a:lstStyle/>
                    <a:p>
                      <a:r>
                        <a:rPr lang="en-GB" sz="2400" dirty="0"/>
                        <a:t>N.C.T.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Water Babies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784">
                <a:tc>
                  <a:txBody>
                    <a:bodyPr/>
                    <a:lstStyle/>
                    <a:p>
                      <a:r>
                        <a:rPr lang="en-GB" sz="2400" dirty="0"/>
                        <a:t>Real Nappies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Family</a:t>
                      </a:r>
                      <a:r>
                        <a:rPr lang="en-GB" sz="2400" baseline="0" dirty="0"/>
                        <a:t> Nurse Practice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51" y="1251354"/>
            <a:ext cx="810838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3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did we invite?</a:t>
            </a:r>
            <a:br>
              <a:rPr lang="en-GB" dirty="0"/>
            </a:br>
            <a:r>
              <a:rPr lang="en-GB" sz="3600" dirty="0"/>
              <a:t>Local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790318"/>
              </p:ext>
            </p:extLst>
          </p:nvPr>
        </p:nvGraphicFramePr>
        <p:xfrm>
          <a:off x="349469" y="1690688"/>
          <a:ext cx="10777538" cy="493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8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8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31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Boots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Photographers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993">
                <a:tc>
                  <a:txBody>
                    <a:bodyPr/>
                    <a:lstStyle/>
                    <a:p>
                      <a:r>
                        <a:rPr lang="en-GB" sz="2400" dirty="0"/>
                        <a:t>Halfords – car seats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/>
                        <a:t>Diddi</a:t>
                      </a:r>
                      <a:r>
                        <a:rPr lang="en-GB" sz="2400" baseline="0" dirty="0"/>
                        <a:t> Dance / Pyjama drama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993">
                <a:tc>
                  <a:txBody>
                    <a:bodyPr/>
                    <a:lstStyle/>
                    <a:p>
                      <a:r>
                        <a:rPr lang="en-GB" sz="2400" dirty="0"/>
                        <a:t>Local baby 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Water babies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993">
                <a:tc>
                  <a:txBody>
                    <a:bodyPr/>
                    <a:lstStyle/>
                    <a:p>
                      <a:r>
                        <a:rPr lang="en-GB" sz="2400" dirty="0"/>
                        <a:t>Toy shops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Osteopath</a:t>
                      </a:r>
                      <a:r>
                        <a:rPr lang="en-GB" sz="2400" baseline="0" dirty="0"/>
                        <a:t> – Paediatric / Women’s health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993">
                <a:tc>
                  <a:txBody>
                    <a:bodyPr/>
                    <a:lstStyle/>
                    <a:p>
                      <a:r>
                        <a:rPr lang="en-GB" sz="2400" dirty="0"/>
                        <a:t>Card / balloon shops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Local Nurseries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993">
                <a:tc>
                  <a:txBody>
                    <a:bodyPr/>
                    <a:lstStyle/>
                    <a:p>
                      <a:r>
                        <a:rPr lang="en-GB" sz="2400" dirty="0"/>
                        <a:t>Christening gift 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Breastfeeding</a:t>
                      </a:r>
                      <a:r>
                        <a:rPr lang="en-GB" sz="2400" baseline="0" dirty="0"/>
                        <a:t> friendly Cafés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6993">
                <a:tc>
                  <a:txBody>
                    <a:bodyPr/>
                    <a:lstStyle/>
                    <a:p>
                      <a:r>
                        <a:rPr lang="en-GB" sz="2400" dirty="0"/>
                        <a:t>Soft play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Sewing</a:t>
                      </a:r>
                      <a:r>
                        <a:rPr lang="en-GB" sz="2400" baseline="0" dirty="0"/>
                        <a:t> / Craft workshops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381" y="1265011"/>
            <a:ext cx="810838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116" y="380890"/>
            <a:ext cx="10515600" cy="1325563"/>
          </a:xfrm>
        </p:spPr>
        <p:txBody>
          <a:bodyPr/>
          <a:lstStyle/>
          <a:p>
            <a:r>
              <a:rPr lang="en-GB" dirty="0"/>
              <a:t>Activities in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116" y="1592317"/>
            <a:ext cx="10218683" cy="4584646"/>
          </a:xfrm>
        </p:spPr>
        <p:txBody>
          <a:bodyPr>
            <a:normAutofit fontScale="92500"/>
          </a:bodyPr>
          <a:lstStyle/>
          <a:p>
            <a:r>
              <a:rPr lang="en-GB" dirty="0"/>
              <a:t>Refreshments – WI or cupcakes...</a:t>
            </a:r>
          </a:p>
          <a:p>
            <a:r>
              <a:rPr lang="en-GB" dirty="0"/>
              <a:t>Rhyme Times – 10 mins x 2</a:t>
            </a:r>
          </a:p>
          <a:p>
            <a:r>
              <a:rPr lang="en-GB" dirty="0"/>
              <a:t>Poetry-on-Demand</a:t>
            </a:r>
          </a:p>
          <a:p>
            <a:r>
              <a:rPr lang="en-GB" dirty="0"/>
              <a:t>Play dough</a:t>
            </a:r>
          </a:p>
          <a:p>
            <a:r>
              <a:rPr lang="en-GB" dirty="0"/>
              <a:t>Games with small prizes </a:t>
            </a:r>
            <a:r>
              <a:rPr lang="en-GB" dirty="0" err="1"/>
              <a:t>eg</a:t>
            </a:r>
            <a:r>
              <a:rPr lang="en-GB" dirty="0"/>
              <a:t>. Local bookshop token, local soft play area </a:t>
            </a:r>
          </a:p>
          <a:p>
            <a:pPr lvl="3"/>
            <a:r>
              <a:rPr lang="en-GB" dirty="0"/>
              <a:t>Guess the celebrity baby</a:t>
            </a:r>
          </a:p>
          <a:p>
            <a:pPr lvl="3"/>
            <a:r>
              <a:rPr lang="en-GB" dirty="0"/>
              <a:t>Guess the no. of cotton wool balls in jar</a:t>
            </a:r>
          </a:p>
          <a:p>
            <a:pPr lvl="3"/>
            <a:r>
              <a:rPr lang="en-GB" dirty="0"/>
              <a:t>Baby name competition</a:t>
            </a:r>
          </a:p>
          <a:p>
            <a:pPr lvl="2"/>
            <a:endParaRPr lang="en-GB" dirty="0"/>
          </a:p>
          <a:p>
            <a:r>
              <a:rPr lang="en-GB" dirty="0"/>
              <a:t>Goody Bag – library information, </a:t>
            </a:r>
            <a:r>
              <a:rPr lang="en-GB" dirty="0" err="1"/>
              <a:t>Bookstart</a:t>
            </a:r>
            <a:r>
              <a:rPr lang="en-GB" dirty="0"/>
              <a:t> &amp; information from those who could not attend.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2" y="812018"/>
            <a:ext cx="810838" cy="5364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61" y="120338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7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Promotion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Promotion</a:t>
            </a:r>
          </a:p>
          <a:p>
            <a:pPr lvl="2"/>
            <a:r>
              <a:rPr lang="en-GB" dirty="0"/>
              <a:t>Posters and leaflets everywhere</a:t>
            </a:r>
          </a:p>
          <a:p>
            <a:pPr lvl="2"/>
            <a:r>
              <a:rPr lang="en-GB" dirty="0"/>
              <a:t>Social media – start the conversation early</a:t>
            </a:r>
          </a:p>
          <a:p>
            <a:pPr lvl="2"/>
            <a:r>
              <a:rPr lang="en-GB" dirty="0"/>
              <a:t>Press releases and coverage on the day</a:t>
            </a:r>
          </a:p>
          <a:p>
            <a:pPr lvl="2"/>
            <a:r>
              <a:rPr lang="en-GB" dirty="0"/>
              <a:t>Visit Bumps to babes groups</a:t>
            </a:r>
          </a:p>
          <a:p>
            <a:pPr marL="914400" lvl="2" indent="0">
              <a:buNone/>
            </a:pPr>
            <a:endParaRPr lang="en-GB" dirty="0"/>
          </a:p>
          <a:p>
            <a:r>
              <a:rPr lang="en-GB" dirty="0"/>
              <a:t>Evaluation</a:t>
            </a:r>
          </a:p>
          <a:p>
            <a:pPr lvl="2"/>
            <a:r>
              <a:rPr lang="en-GB" dirty="0"/>
              <a:t>We did not let anyone leave without filling out an evaluation form – 2 of us on exit.</a:t>
            </a:r>
          </a:p>
          <a:p>
            <a:pPr lvl="2"/>
            <a:r>
              <a:rPr lang="en-GB" dirty="0"/>
              <a:t>Prize Draw for completed forms  (family ticket to Severn Valley Railway or Local Bowling/Activity centre)</a:t>
            </a:r>
          </a:p>
          <a:p>
            <a:pPr lvl="2"/>
            <a:r>
              <a:rPr lang="en-GB" dirty="0"/>
              <a:t>Evaluation Form for stall holders </a:t>
            </a:r>
          </a:p>
        </p:txBody>
      </p:sp>
      <p:pic>
        <p:nvPicPr>
          <p:cNvPr id="5" name="Picture 4" descr="baby-shower-poster-b [Compatibility Mode]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0" t="27710" r="32469" b="8647"/>
          <a:stretch/>
        </p:blipFill>
        <p:spPr>
          <a:xfrm>
            <a:off x="8059480" y="651730"/>
            <a:ext cx="2658137" cy="366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9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210800" cy="1325563"/>
          </a:xfrm>
        </p:spPr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5625"/>
            <a:ext cx="10210800" cy="4351338"/>
          </a:xfrm>
        </p:spPr>
        <p:txBody>
          <a:bodyPr/>
          <a:lstStyle/>
          <a:p>
            <a:r>
              <a:rPr lang="en-GB" dirty="0"/>
              <a:t>47 family groups attended</a:t>
            </a:r>
          </a:p>
          <a:p>
            <a:r>
              <a:rPr lang="en-GB" dirty="0"/>
              <a:t>45 evaluation forms collected</a:t>
            </a:r>
          </a:p>
          <a:p>
            <a:r>
              <a:rPr lang="en-GB" dirty="0"/>
              <a:t>24 families = not previous library users</a:t>
            </a:r>
          </a:p>
          <a:p>
            <a:r>
              <a:rPr lang="en-GB" dirty="0"/>
              <a:t>14 new members joined</a:t>
            </a:r>
          </a:p>
          <a:p>
            <a:r>
              <a:rPr lang="en-GB" dirty="0"/>
              <a:t>28 intend to join babies when born</a:t>
            </a:r>
          </a:p>
          <a:p>
            <a:r>
              <a:rPr lang="en-GB" dirty="0"/>
              <a:t>Footfall </a:t>
            </a:r>
          </a:p>
          <a:p>
            <a:pPr lvl="1"/>
            <a:r>
              <a:rPr lang="en-GB" dirty="0"/>
              <a:t>Average for a Saturday = 500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Baby Shower Saturday = 839!</a:t>
            </a:r>
          </a:p>
          <a:p>
            <a:endParaRPr lang="en-GB" sz="2400" dirty="0"/>
          </a:p>
          <a:p>
            <a:endParaRPr lang="en-GB" sz="2400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00" y="1296087"/>
            <a:ext cx="2781399" cy="2084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400" y="4076700"/>
            <a:ext cx="2781399" cy="1947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62" y="812018"/>
            <a:ext cx="810838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1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cont.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3280"/>
            <a:ext cx="10515600" cy="4351338"/>
          </a:xfrm>
        </p:spPr>
        <p:txBody>
          <a:bodyPr/>
          <a:lstStyle/>
          <a:p>
            <a:r>
              <a:rPr lang="en-GB" dirty="0"/>
              <a:t>How did you hear about this event?</a:t>
            </a:r>
          </a:p>
          <a:p>
            <a:pPr marL="457200" lvl="1" indent="0">
              <a:buNone/>
            </a:pP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04320"/>
              </p:ext>
            </p:extLst>
          </p:nvPr>
        </p:nvGraphicFramePr>
        <p:xfrm>
          <a:off x="3033768" y="2558749"/>
          <a:ext cx="462433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Poster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sz="2400" dirty="0"/>
                        <a:t>Leaflet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sz="2400" dirty="0"/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sz="2400" dirty="0"/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sz="2400" dirty="0"/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866">
                <a:tc>
                  <a:txBody>
                    <a:bodyPr/>
                    <a:lstStyle/>
                    <a:p>
                      <a:r>
                        <a:rPr lang="en-GB" sz="2400" dirty="0"/>
                        <a:t>Word of mouth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sz="2400" dirty="0"/>
                        <a:t>Local news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381" y="1027906"/>
            <a:ext cx="810838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0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594</Words>
  <Application>Microsoft Office PowerPoint</Application>
  <PresentationFormat>Widescreen</PresentationFormat>
  <Paragraphs>142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Baby Shower Case study</vt:lpstr>
      <vt:lpstr>Why a Baby Shower – in a library?</vt:lpstr>
      <vt:lpstr>Contribution to Local Authority agenda  </vt:lpstr>
      <vt:lpstr>Who did we invite? Advice and Information Services</vt:lpstr>
      <vt:lpstr>Who did we invite? Local Businesses</vt:lpstr>
      <vt:lpstr>Activities in Library</vt:lpstr>
      <vt:lpstr>Promotion and Evaluation</vt:lpstr>
      <vt:lpstr>Evaluation</vt:lpstr>
      <vt:lpstr>Evaluation cont. </vt:lpstr>
      <vt:lpstr>“The Best Bits….”</vt:lpstr>
      <vt:lpstr>Accomplishments &amp; Lessons Learnt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Shower Case study</dc:title>
  <dc:creator>Charles Gittins</dc:creator>
  <cp:lastModifiedBy>Diane Dixon</cp:lastModifiedBy>
  <cp:revision>20</cp:revision>
  <cp:lastPrinted>2016-03-18T10:54:17Z</cp:lastPrinted>
  <dcterms:created xsi:type="dcterms:W3CDTF">2016-03-14T10:16:32Z</dcterms:created>
  <dcterms:modified xsi:type="dcterms:W3CDTF">2016-11-23T11:42:48Z</dcterms:modified>
</cp:coreProperties>
</file>